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8528050" cy="10631488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86" y="-102"/>
      </p:cViewPr>
      <p:guideLst>
        <p:guide orient="horz" pos="3348"/>
        <p:guide pos="26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0808" y="8138160"/>
            <a:ext cx="789432" cy="3992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645920" y="1591056"/>
            <a:ext cx="4962144" cy="3169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368"/>
              </a:lnSpc>
              <a:spcAft>
                <a:spcPts val="630"/>
              </a:spcAft>
            </a:pPr>
            <a:r>
              <a:rPr lang="ru" sz="1200" b="1">
                <a:latin typeface="Times New Roman"/>
              </a:rPr>
              <a:t>ФЕДЕРАЛЬНАЯ СЛУЖБА ПО НАДЗОРУ В СФЕРЕ ЗАЩИТЫ ПРАВ ПОТРЕБИТЕЛЕЙ И БЛАГОПОЛУЧИЯ ЧЕЛОВЕКА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90344" y="2057400"/>
            <a:ext cx="4276344" cy="5242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368"/>
              </a:lnSpc>
              <a:spcBef>
                <a:spcPts val="630"/>
              </a:spcBef>
              <a:spcAft>
                <a:spcPts val="630"/>
              </a:spcAft>
            </a:pPr>
            <a:r>
              <a:rPr lang="ru" sz="1200" b="1">
                <a:latin typeface="Times New Roman"/>
              </a:rPr>
              <a:t>Управление Федеральной службы по надзору в сфере защиты прав потребителей и благополучия человека по Красноярскому краю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36904" y="2734056"/>
            <a:ext cx="2743200" cy="6004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608"/>
              </a:lnSpc>
              <a:spcBef>
                <a:spcPts val="630"/>
              </a:spcBef>
              <a:spcAft>
                <a:spcPts val="1050"/>
              </a:spcAft>
            </a:pPr>
            <a:r>
              <a:rPr lang="ru" sz="1300">
                <a:latin typeface="Times New Roman"/>
              </a:rPr>
              <a:t>Территориальный отдел Управления Роспотребнадзора по Красноярскому краю в г. Канске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01056" y="2734056"/>
            <a:ext cx="1685544" cy="3718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608"/>
              </a:lnSpc>
            </a:pPr>
            <a:r>
              <a:rPr lang="ru" sz="1300">
                <a:latin typeface="Times New Roman"/>
              </a:rPr>
              <a:t>16 марта 2021 года с 09.00 до 14.00 часов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53384" y="3550920"/>
            <a:ext cx="1353312" cy="15849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Bef>
                <a:spcPts val="1050"/>
              </a:spcBef>
              <a:spcAft>
                <a:spcPts val="210"/>
              </a:spcAft>
            </a:pPr>
            <a:r>
              <a:rPr lang="ru" sz="1300">
                <a:latin typeface="Times New Roman"/>
              </a:rPr>
              <a:t>АКТ ПРОВЕРКИ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84960" y="3755136"/>
            <a:ext cx="5090160" cy="19507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Bef>
                <a:spcPts val="210"/>
              </a:spcBef>
              <a:spcAft>
                <a:spcPts val="210"/>
              </a:spcAft>
            </a:pPr>
            <a:r>
              <a:rPr lang="ru" sz="1300">
                <a:latin typeface="Times New Roman"/>
              </a:rPr>
              <a:t>органом государственного контроля (надзора) юридического лица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828288" y="3959352"/>
            <a:ext cx="594360" cy="15849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Bef>
                <a:spcPts val="210"/>
              </a:spcBef>
              <a:spcAft>
                <a:spcPts val="1470"/>
              </a:spcAft>
            </a:pPr>
            <a:r>
              <a:rPr lang="ru" sz="1300">
                <a:latin typeface="Times New Roman"/>
              </a:rPr>
              <a:t>№ 7160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39952" y="4367784"/>
            <a:ext cx="5986272" cy="14173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69900" algn="just">
              <a:lnSpc>
                <a:spcPts val="1584"/>
              </a:lnSpc>
              <a:spcBef>
                <a:spcPts val="1470"/>
              </a:spcBef>
            </a:pPr>
            <a:r>
              <a:rPr lang="ru" sz="1300">
                <a:latin typeface="Times New Roman"/>
              </a:rPr>
              <a:t>На основании распоряжения заместителя руководителя Управления Роспотребнадзора по Красноярскому краю Аккерта Михаила Робертовича от «27» января 2021 года № 367, по адресу: 663663, Россия, Красноярский край, Ирбейский район, с. Усть-Яруль, ул. Пионерская, д. 1 А была проведена внеплановая выездная проверка в отношении муниципального дошкольного образовательного бюджетного учреждения Усть-Ярульский детский сад № 14 «Тополёк» (сокращенное наименование МДОБУ Усть-Ярульский д/с №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139952" y="6001512"/>
            <a:ext cx="5983224" cy="22768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69900" algn="just">
              <a:lnSpc>
                <a:spcPts val="1608"/>
              </a:lnSpc>
              <a:spcBef>
                <a:spcPts val="210"/>
              </a:spcBef>
            </a:pPr>
            <a:r>
              <a:rPr lang="ru" sz="1300">
                <a:latin typeface="Times New Roman"/>
              </a:rPr>
              <a:t>Дата и время проведения проверки: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«_»_20_г. с_час._мин. до_час._мин. Продолжительность_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«_»_20_г. с_час._мин. до_час._мин. Продолжительность</a:t>
            </a:r>
            <a:r>
              <a:rPr lang="ru" sz="1300">
                <a:solidFill>
                  <a:srgbClr val="480B1A"/>
                </a:solidFill>
                <a:latin typeface="Times New Roman"/>
              </a:rPr>
              <a:t>_</a:t>
            </a:r>
          </a:p>
          <a:p>
            <a:pPr indent="0" algn="just">
              <a:lnSpc>
                <a:spcPts val="1176"/>
              </a:lnSpc>
              <a:spcAft>
                <a:spcPts val="210"/>
              </a:spcAft>
            </a:pPr>
            <a:r>
              <a:rPr lang="ru" sz="1000">
                <a:latin typeface="Times New Roman"/>
              </a:rPr>
              <a:t>(заполняется в случае проведения проверок филиалов, представительств, обособленных структурных подразделений юридического лица или при осуществлении деятельности индивидуального предпринимателя по нескольким адресам)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Дата и время проведения проверки: с «15» февраля 2021 года по «16» марта 2021 года, 20 рабочих дней.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Акт составлен:    территориальным отделом Управления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Роспотребнадзора по Красноярскому краю в г. Канске.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С копией распоряжения о проведении проверки ознакомлен: МДОБУ Усть-Ярульский д/с № 14 Антонюк Альбины    ны «08» февраля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39952" y="8494776"/>
            <a:ext cx="5992368" cy="14295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608"/>
              </a:lnSpc>
              <a:spcBef>
                <a:spcPts val="210"/>
              </a:spcBef>
            </a:pPr>
            <a:r>
              <a:rPr lang="ru" sz="1300">
                <a:latin typeface="Times New Roman"/>
              </a:rPr>
              <a:t>Дата и номер решения прокурора (его заместителя) о согласовании проведения проверки: согласование не требовалось.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Лица, проводившие проверку: Цуприкова Оксана Владимировна -ведущий специалист-эксперт территориального отдела Управления Роспотребнадзора по Красноярскому краю в г. Канске.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Для обеспечения деятельности уполномоченных должностных лиц по проведению проверки привлечены специалисты филиала ФБУЗ «Центр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161288" y="5797296"/>
            <a:ext cx="280416" cy="18897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r>
              <a:rPr lang="ru" sz="1300">
                <a:latin typeface="Times New Roman"/>
              </a:rPr>
              <a:t>14);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39952" y="8287512"/>
            <a:ext cx="3700272" cy="19812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>
              <a:spcAft>
                <a:spcPts val="210"/>
              </a:spcAft>
            </a:pPr>
            <a:r>
              <a:rPr lang="ru" sz="1300">
                <a:latin typeface="Times New Roman"/>
              </a:rPr>
              <a:t>2021 года, «15» февраля 2021 года в 11-20 часов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952" y="4471416"/>
            <a:ext cx="1871472" cy="67970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2312" y="4443984"/>
            <a:ext cx="1661160" cy="32918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897624" y="57912"/>
            <a:ext cx="64008" cy="1005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b="1">
                <a:latin typeface="Trebuchet MS"/>
              </a:rPr>
              <a:t>\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47744" y="463296"/>
            <a:ext cx="158496" cy="14020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>
                <a:latin typeface="Times New Roman"/>
              </a:rPr>
              <a:t>10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27760" y="734568"/>
            <a:ext cx="5980176" cy="388010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608"/>
              </a:lnSpc>
              <a:spcAft>
                <a:spcPts val="840"/>
              </a:spcAft>
            </a:pPr>
            <a:r>
              <a:rPr lang="ru" sz="1300">
                <a:latin typeface="Times New Roman"/>
              </a:rPr>
              <a:t>нормативов СанПиН 2.4.1.3049-13 «Санитарно-эпидемиологические требования к устройству, содержанию и организации режима работы дошкольных образовательных организаций» и с вступлением с 01.01.2021 требований СП 2.4.3648-20 «Санитарно-эпидемиологические требования к организациям воспитания и обучения, отдыха и оздоровления детей и молодежи», выразившихся в организации занятий по физической культуре на открытом воздухе для детей в возрасте до 5 лет, что не предусмотрено санитарными требованиями; в не организации контроля за безопасностью питания: в питании проходят закусочные консервы (икра кабачковая), запрещенные в детском питании.</a:t>
            </a:r>
          </a:p>
          <a:p>
            <a:pPr indent="469900" algn="just">
              <a:lnSpc>
                <a:spcPts val="1584"/>
              </a:lnSpc>
              <a:spcAft>
                <a:spcPts val="840"/>
              </a:spcAft>
            </a:pPr>
            <a:r>
              <a:rPr lang="ru" sz="1300">
                <a:latin typeface="Times New Roman"/>
              </a:rPr>
              <a:t>В ходе проведения внеплановой проверки в отношении муниципального дошкольного образовательного бюджетного учреждения Усть-Ярульский детский сад № 14 «Тополёк» нарушения санитарного законодательства не выявлены.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Запись в журнал учета проверок юридического лица, проводимых органами государственного контроля (надзора), внесена (заполняется при</a:t>
            </a:r>
          </a:p>
          <a:p>
            <a:pPr indent="0" algn="just">
              <a:lnSpc>
                <a:spcPts val="1608"/>
              </a:lnSpc>
              <a:spcAft>
                <a:spcPts val="840"/>
              </a:spcAft>
            </a:pPr>
            <a:r>
              <a:rPr lang="ru" sz="1300">
                <a:latin typeface="Times New Roman"/>
              </a:rPr>
              <a:t>юверки):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27760" y="5468112"/>
            <a:ext cx="5961888" cy="60350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69900" algn="just">
              <a:lnSpc>
                <a:spcPts val="1584"/>
              </a:lnSpc>
              <a:spcBef>
                <a:spcPts val="1260"/>
              </a:spcBef>
              <a:spcAft>
                <a:spcPts val="840"/>
              </a:spcAft>
            </a:pPr>
            <a:r>
              <a:rPr lang="ru" sz="1300">
                <a:latin typeface="Times New Roman"/>
              </a:rPr>
              <a:t>Журнал учета проверок юридического лица, проводимых органами государственного контроля (надзора), отсутствует (заполняется при проведении выездной проверки):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18616" y="6928104"/>
            <a:ext cx="5971032" cy="26426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69900" algn="just">
              <a:lnSpc>
                <a:spcPts val="1608"/>
              </a:lnSpc>
              <a:spcBef>
                <a:spcPts val="1260"/>
              </a:spcBef>
            </a:pPr>
            <a:r>
              <a:rPr lang="ru" sz="1300">
                <a:latin typeface="Times New Roman"/>
              </a:rPr>
              <a:t>Прилагаемые к акту документы: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протокол осмотра принадлежащих юридическому лицу помещений, территорий и находящихся там вещей и документов от 16.02.2021;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протокол о взятии проб (образцов) от 16.02.2021;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протокол измерений физических факторов неионизирующей природы № 206-63 от 17.02.2021;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протокол исследований (испытаний), измерений питьевой воды № 309-201 от 24.02.2021;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накопительная ведомость за февраль 2021 года;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ростовые данные детей и сведения о мебели;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копия контракта с ИП Антоновым О.В.;</a:t>
            </a:r>
          </a:p>
          <a:p>
            <a:pPr indent="469900" algn="just">
              <a:lnSpc>
                <a:spcPts val="1608"/>
              </a:lnSpc>
              <a:spcAft>
                <a:spcPts val="1680"/>
              </a:spcAft>
            </a:pPr>
            <a:r>
              <a:rPr lang="ru" sz="1300">
                <a:latin typeface="Times New Roman"/>
              </a:rPr>
              <a:t>-    гарантийное письмо У О администрации Ирбейского района об оборудовании спортивной площадки в летний период 2021 года;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998720" y="4815840"/>
            <a:ext cx="1850136" cy="441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128"/>
              </a:lnSpc>
              <a:spcBef>
                <a:spcPts val="840"/>
              </a:spcBef>
              <a:spcAft>
                <a:spcPts val="1260"/>
              </a:spcAft>
            </a:pPr>
            <a:r>
              <a:rPr lang="ru" sz="1000" spc="50">
                <a:latin typeface="Times New Roman"/>
              </a:rPr>
              <a:t>(подпись уполномоченного представителя ЮЛ, ИП, его уполиомоченногопредставнтеля)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21664" y="6275832"/>
            <a:ext cx="2627376" cy="14935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000" spc="50">
                <a:latin typeface="Times New Roman"/>
              </a:rPr>
              <a:t>(подпись проверяющего, руководителя группы)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977384" y="6275832"/>
            <a:ext cx="1850136" cy="441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152"/>
              </a:lnSpc>
              <a:spcBef>
                <a:spcPts val="840"/>
              </a:spcBef>
              <a:spcAft>
                <a:spcPts val="1260"/>
              </a:spcAft>
            </a:pPr>
            <a:r>
              <a:rPr lang="ru" sz="1000" spc="50">
                <a:latin typeface="Times New Roman"/>
              </a:rPr>
              <a:t>(подпись уполномоченного представителя ЮЛ, ИП, его уполиомоченногопредставнтеля)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465064" y="9948672"/>
            <a:ext cx="1630680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>
              <a:spcBef>
                <a:spcPts val="1680"/>
              </a:spcBef>
            </a:pPr>
            <a:r>
              <a:rPr lang="ru" sz="1000" spc="50">
                <a:latin typeface="Times New Roman"/>
              </a:rPr>
              <a:t>Ведущий специалист-эксперт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0848" y="2139696"/>
            <a:ext cx="1344168" cy="5516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19200" y="1307592"/>
            <a:ext cx="5949696" cy="3444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95300">
              <a:lnSpc>
                <a:spcPts val="1536"/>
              </a:lnSpc>
              <a:spcAft>
                <a:spcPts val="1050"/>
              </a:spcAft>
            </a:pPr>
            <a:r>
              <a:rPr lang="ru" sz="1300">
                <a:latin typeface="Times New Roman"/>
              </a:rPr>
              <a:t>- ответы заведующего о выполнении предписания (исх. № 60 от 04.02.2021).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16152" y="1905000"/>
            <a:ext cx="2901696" cy="1676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>
              <a:lnSpc>
                <a:spcPts val="1584"/>
              </a:lnSpc>
            </a:pPr>
            <a:r>
              <a:rPr lang="ru" sz="1300">
                <a:latin typeface="Times New Roman"/>
              </a:rPr>
              <a:t>Подписи лиц, проводивших проверку: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16152" y="2109216"/>
            <a:ext cx="2252472" cy="3657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584"/>
              </a:lnSpc>
              <a:spcAft>
                <a:spcPts val="1890"/>
              </a:spcAft>
            </a:pPr>
            <a:r>
              <a:rPr lang="ru" sz="1300">
                <a:latin typeface="Times New Roman"/>
              </a:rPr>
              <a:t>Ведущий специалист-эксперт О.В. Цуприкова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70432" y="2846832"/>
            <a:ext cx="6035040" cy="7193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95300">
              <a:lnSpc>
                <a:spcPts val="1584"/>
              </a:lnSpc>
              <a:spcBef>
                <a:spcPts val="1890"/>
              </a:spcBef>
            </a:pPr>
            <a:r>
              <a:rPr lang="ru" sz="1300">
                <a:latin typeface="Times New Roman"/>
              </a:rPr>
              <a:t>С актом проверки ознакомлен (а), копию акта со всеми приложениями получил </a:t>
            </a:r>
            <a:r>
              <a:rPr lang="en-US" sz="1300">
                <a:latin typeface="Times New Roman"/>
              </a:rPr>
              <a:t>(a): </a:t>
            </a:r>
            <a:r>
              <a:rPr lang="en-US" sz="1150" i="1" u="sng" spc="-100">
                <a:solidFill>
                  <a:srgbClr val="0D174C"/>
                </a:solidFill>
                <a:latin typeface="Times New Roman"/>
              </a:rPr>
              <a:t>j&amp;M</a:t>
            </a:r>
            <a:r>
              <a:rPr lang="ru" sz="1150" i="1" u="sng" cap="small" spc="-100">
                <a:solidFill>
                  <a:srgbClr val="0D174C"/>
                </a:solidFill>
                <a:latin typeface="Times New Roman"/>
              </a:rPr>
              <a:t>^%</a:t>
            </a:r>
            <a:r>
              <a:rPr lang="en-US" sz="1150" i="1" u="sng" cap="small" spc="-100">
                <a:solidFill>
                  <a:srgbClr val="0D174C"/>
                </a:solidFill>
                <a:latin typeface="Times New Roman"/>
              </a:rPr>
              <a:t>-il</a:t>
            </a:r>
            <a:r>
              <a:rPr lang="en-US" sz="1300">
                <a:solidFill>
                  <a:srgbClr val="0D174C"/>
                </a:solidFill>
                <a:latin typeface="Times New Roman"/>
              </a:rPr>
              <a:t>    </a:t>
            </a:r>
            <a:r>
              <a:rPr lang="ru" sz="1300">
                <a:latin typeface="Times New Roman"/>
              </a:rPr>
              <a:t>__</a:t>
            </a:r>
          </a:p>
          <a:p>
            <a:pPr indent="0" algn="ctr">
              <a:lnSpc>
                <a:spcPts val="1152"/>
              </a:lnSpc>
            </a:pPr>
            <a:r>
              <a:rPr lang="ru" sz="1000">
                <a:latin typeface="Times New Roman"/>
              </a:rPr>
              <a:t>(Ф.И.О., должность руководителя, иного должностмЬгс/лица или уполномоченного представителя юридического лица, индивидуального предпринимателя, его уполномочетгагсутагдставнтеля)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2928" y="3596640"/>
            <a:ext cx="140208" cy="10972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ru" sz="1300">
                <a:latin typeface="Times New Roman"/>
              </a:rPr>
              <a:t>«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11424" y="3511296"/>
            <a:ext cx="2225040" cy="25603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ru" sz="1300">
                <a:latin typeface="Times New Roman"/>
              </a:rPr>
              <a:t>20^/ г.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endParaRPr/>
          </a:p>
        </p:txBody>
      </p:sp>
      <p:sp>
        <p:nvSpPr>
          <p:cNvPr id="10" name="Прямоугольник 9"/>
          <p:cNvSpPr/>
          <p:nvPr/>
        </p:nvSpPr>
        <p:spPr>
          <a:xfrm>
            <a:off x="1609344" y="3877056"/>
            <a:ext cx="4005072" cy="22555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495300">
              <a:spcAft>
                <a:spcPts val="1260"/>
              </a:spcAft>
            </a:pPr>
            <a:r>
              <a:rPr lang="ru" sz="1300">
                <a:latin typeface="Times New Roman"/>
              </a:rPr>
              <a:t>Отметка об отказе ознакомления с актом проверки: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846064" y="3767328"/>
            <a:ext cx="615696" cy="12192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000">
                <a:latin typeface="Times New Roman"/>
              </a:rPr>
              <a:t>(подпись)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62400" y="4306824"/>
            <a:ext cx="2953512" cy="2956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71932" indent="-457200">
              <a:lnSpc>
                <a:spcPts val="1128"/>
              </a:lnSpc>
              <a:spcBef>
                <a:spcPts val="1260"/>
              </a:spcBef>
            </a:pPr>
            <a:r>
              <a:rPr lang="ru" sz="1000">
                <a:latin typeface="Times New Roman"/>
              </a:rPr>
              <a:t>(подпись уполномоченного должностного лица (лиц), проводившего проверку)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50792" y="557784"/>
            <a:ext cx="94488" cy="12192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>
                <a:latin typeface="Franklin Gothic Demi"/>
              </a:rPr>
              <a:t>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91184" y="835152"/>
            <a:ext cx="5998464" cy="91744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гигиены и эпидемиологии в Красноярском крае» в г. Канске: специалисты ИЛЦ филиала ФБУЗ «Центр гигиены и эпидемиологии в Красноярском крае» в г. Канске, проводившие отборы проб и инструментальные измерения: Мурашкина Надежда Николаевна </a:t>
            </a:r>
            <a:r>
              <a:rPr lang="ru" sz="1300">
                <a:solidFill>
                  <a:srgbClr val="480B1A"/>
                </a:solidFill>
                <a:latin typeface="Times New Roman"/>
              </a:rPr>
              <a:t>- </a:t>
            </a:r>
            <a:r>
              <a:rPr lang="ru" sz="1300">
                <a:latin typeface="Times New Roman"/>
              </a:rPr>
              <a:t>лаборант отделения физических факторов (аттестат аккредитации ИЛЦ № </a:t>
            </a:r>
            <a:r>
              <a:rPr lang="en-US" sz="1300">
                <a:latin typeface="Times New Roman"/>
              </a:rPr>
              <a:t>POCC.RU.</a:t>
            </a:r>
            <a:r>
              <a:rPr lang="ru" sz="1300">
                <a:latin typeface="Times New Roman"/>
              </a:rPr>
              <a:t>0001.510640 от 19.12.2017 Федеральной службы по аккредитации (РОСАККРЕДИТАЦИЯ) зарегистрирован в Едином Реестре), (аттестат аккредитации № </a:t>
            </a:r>
            <a:r>
              <a:rPr lang="en-US" sz="1300">
                <a:latin typeface="Times New Roman"/>
              </a:rPr>
              <a:t>RA.RU.</a:t>
            </a:r>
            <a:r>
              <a:rPr lang="ru" sz="1300">
                <a:latin typeface="Times New Roman"/>
              </a:rPr>
              <a:t>710074 от 03.09.2015).</a:t>
            </a:r>
          </a:p>
          <a:p>
            <a:pPr indent="4826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При проведении проверки присутствовали: заведующий МДОБУ Усть-Ярульский д/с № 14 Антонюк Альбина Геннадьевна (выписка из приказа № 437 от 12.10.2020 по управлению образования администрации Ирбейского района).</a:t>
            </a:r>
          </a:p>
          <a:p>
            <a:pPr indent="4826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В ходе проведения проверки, факты невыполнения предписания должностного лица, уполномоченного осуществлять федеральный государственный санитарно-эпидемиологический надзор и надзор в области защиты прав потребителей, об устранении выявленных нарушений № 583 от «16» января 2020 года, со сроком исполнения 12.02.2021 не выявлены, в установленные сроки выполнены все пункты:</a:t>
            </a:r>
          </a:p>
          <a:p>
            <a:pPr indent="4826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1.1. нарушение п. 15.3 (приложение 10) СанПиН 2.4.1.3049-13 «Санитарно-эпидемиологические требования к устройству, содержанию и организации режима работы дошкольных образовательных организаций» (далее СанПиН 2.4.1.3049-13), по требованиям, вступившим в законную силу с 01.01.2021 года </a:t>
            </a:r>
            <a:r>
              <a:rPr lang="ru" sz="1300">
                <a:solidFill>
                  <a:srgbClr val="480B1A"/>
                </a:solidFill>
                <a:latin typeface="Times New Roman"/>
              </a:rPr>
              <a:t>- </a:t>
            </a:r>
            <a:r>
              <a:rPr lang="ru" sz="1300">
                <a:latin typeface="Times New Roman"/>
              </a:rPr>
              <a:t>п. 8.10.2. (приложение 7) СанПиН 2.3/2.4.3590-20 «Санитарно-эпидемиологические требования к организации общественного питания населения» (далее СанПиН 2.3/2.4.3590-20), выразившееся в невыполнении норм питания для детей 1,5-3 и 3-7 лет по овощам и фруктам устранено, а именно: согласно анализу питания по накопительной ведомости за февраль 2021 года нормы питания по овощам и фруктам выполнены для детей всех возрастов;</a:t>
            </a:r>
          </a:p>
          <a:p>
            <a:pPr indent="4826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1.2. нарушение п. 9.3 СанПиН 2.4.1.3049-13 «Санитарно-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эпидемиологические требования к устройству, содержанию и организации режима работы дошкольных образовательных организаций» (далее СанПиН 2.4.1.3049-13), по требованиям, вступившим в законную силу с 01.01.2021 года - п. 2.6.2. СП 2.4.3648-20 «Санитарно-эпидемиологические требования к организациям воспитания и обучения, отдыха и оздоровления детей и молодежи» (СП 2.4.3648-20), выразившееся в несоответствии качества питьевой воды по санитарно-химическим показателям (по показателю железа), устранено, что подтверждает протокол исследований (испытаний), измерений №    309-201 от 24.02.2021 (аттестат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аккредитации ИЛЦ № </a:t>
            </a:r>
            <a:r>
              <a:rPr lang="en-US" sz="1300">
                <a:latin typeface="Times New Roman"/>
              </a:rPr>
              <a:t>POCC.RU.</a:t>
            </a:r>
            <a:r>
              <a:rPr lang="ru" sz="1300">
                <a:latin typeface="Times New Roman"/>
              </a:rPr>
              <a:t>0001.5 10640 Федеральной службы по аккредитации (РОСАККРЕДИТАЦИЯ) на базе филиалов в г. Канске, г. Заозерном и Богучанском районе), согласно которому железо составляет 0,30±0,06 мг/дмГ</a:t>
            </a:r>
          </a:p>
          <a:p>
            <a:pPr indent="4826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В ходе проведения проверки, факты невыполнения предписания должностного лица,    уполномоченного осуществлять федеральный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6424" y="752856"/>
            <a:ext cx="6004560" cy="91836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государственный санитарно-эпидемиологический надзор и надзор в области защиты прав потребителей, об устранении выявленных нарушений № 5 141 от «28» февраля 2020 года, со сроком исполнения 12.02.2021 не выявлены, в установленные сроки выполнены все пункты:</a:t>
            </a:r>
          </a:p>
          <a:p>
            <a:pPr indent="469900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1.1. нарушение п. 1.6 СанПиН 2.4.1.3049-13, по требованиям, вступившим в законную силу с 01.01.2021 года - п. 1.4. СП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2.4.3648- 20, выразившееся в функционировании МДОБУ Усть-Ярульский д/с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№    14 при отсутствии санитарно-эпидемиологического заключения,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подтверждающего его соответствие санитарному законодательству и действующим санитарным правилам, находится на стадии устранения, а именно: для получения экспертного заключения подано заявление (№ К 5-1/8891 от 16.03.2021) в филиал ФБУЗ «Центр гигиены и эпидемиологии в Красноярском крае» в г. Канске, по результатам которого будет выдано санитарно-эпидемиологическое заключение;</a:t>
            </a:r>
          </a:p>
          <a:p>
            <a:pPr indent="469900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1.2. устранено нарушение п. 4.9 СанПиН 2.4.1.3049-13, по требованиям, вступившим в законную силу с 01.01.2021 года - п. 3.1.3. СП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2.4.3648- 20 выразившиеся в нарушении принципа групповой изоляции при размещении средней разновозрастной группы и подготовительной группы: набор помещений для двух групповых ячеек состоит из одной приемной-раздевальной, двух игровых, одной туалетной, одной столовой-буфетной при требовании наличия отдельного помещения для каждой группы, а именно: вместо двух разновозрастных групп сформирована одна группа, в результате в наборе помещений разновозрастной группы имеются все помещения для одной группы;</a:t>
            </a:r>
          </a:p>
          <a:p>
            <a:pPr marL="469900"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1.3. устранено нарушение п. п. 1.5., 3.16., 4.24. СанПиН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2.4.1.3049- 13, по требованиям, вступившим в законную силу с 01.01.2021 года - п. 2.3.3. СП 2.4.3648-20 выразившиеся в несоблюдении поточности при заносе пищевых продуктов в производственные помещения пищеблока, а именно: занос продуктов осуществляется через кладовую для продуктов, т.е. в соответствии с поточностью технологических процессов;</a:t>
            </a:r>
          </a:p>
          <a:p>
            <a:pPr marL="469900" indent="0" algn="just">
              <a:lnSpc>
                <a:spcPts val="1608"/>
              </a:lnSpc>
            </a:pPr>
            <a:r>
              <a:rPr lang="ru" sz="1300">
                <a:solidFill>
                  <a:srgbClr val="480B1A"/>
                </a:solidFill>
                <a:latin typeface="Times New Roman"/>
              </a:rPr>
              <a:t>-    </a:t>
            </a:r>
            <a:r>
              <a:rPr lang="ru" sz="1300">
                <a:latin typeface="Times New Roman"/>
              </a:rPr>
              <a:t>по пункту 1.4. устранено нарушение п. п. 4.13., 6.2. СанПиН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2.4.1.3049- 13, по требованиям, вступившим в законную силу с 01.01.2021 года - п. 3.1.3. СП 2.4.3648-20 выразившиеся в отсутствии условий для просушивания верхней одежды и обуви детей в раздевальной, одежда сушилась на кабинках, а именно: на каждую кабинку выделено отдельное устройство для просушивания (по типу плечиков);</a:t>
            </a:r>
          </a:p>
          <a:p>
            <a:pPr indent="469900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1.5. устранено нарушение п. 6.16.1. СанПиН 2.4.1.3049-13 по требованиям, вступившим в законную силу с 01.01.2021 года </a:t>
            </a:r>
            <a:r>
              <a:rPr lang="ru" sz="1300">
                <a:solidFill>
                  <a:srgbClr val="480B1A"/>
                </a:solidFill>
                <a:latin typeface="Times New Roman"/>
              </a:rPr>
              <a:t>- </a:t>
            </a:r>
            <a:r>
              <a:rPr lang="ru" sz="1300">
                <a:latin typeface="Times New Roman"/>
              </a:rPr>
              <a:t>п. 3.1.7. СП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2.4.3648- 20 выразившиеся в недостаточном наборе санитарно-технического оборудования в туалетной для детей раннего возраста, тле. отсутствует 1 детская раковина (к двум имеющимся), стеллаж для горшков, хозяйственный шкаф, а именно: установлена третья умывальная раковина, стеллаж для горшков, хозяйственный шкаф;</a:t>
            </a:r>
          </a:p>
          <a:p>
            <a:pPr marL="469900"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1.6. устранено нарушение п. п. 6.16.2., 6.16.3. СанПиН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2.4.1.3049- 13 по требованиям, вступившим в законную силу с 01.01.2021 года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81272" y="521208"/>
            <a:ext cx="100584" cy="14020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>
                <a:latin typeface="Times New Roman"/>
              </a:rPr>
              <a:t>4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43000" y="795528"/>
            <a:ext cx="5992368" cy="91927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608"/>
              </a:lnSpc>
            </a:pPr>
            <a:r>
              <a:rPr lang="ru" sz="1300">
                <a:solidFill>
                  <a:srgbClr val="0D174C"/>
                </a:solidFill>
                <a:latin typeface="Times New Roman"/>
              </a:rPr>
              <a:t>- </a:t>
            </a:r>
            <a:r>
              <a:rPr lang="ru" sz="1300">
                <a:latin typeface="Times New Roman"/>
              </a:rPr>
              <a:t>п. 2.4.11. СП 2.4.3648-20 выразившиеся в обеспеченности санитарнотехническим оборудованием в туалетной детей средней и подготовительной групп из расчета 1 прибор (умывальная раковина и детский унитаз) на 11 детей (при требовании 1 прибор на 5 детей); туалетная не обеспечена душевым поддоном, краном для хозяйственных нужд, хозяйственным шкафом, а именно: в туалетной разновозрастной группы количество санитарно-технического оборудования установлено из расчета 1 прибор на 5 детей, туалетная обеспечена хозяйственным шкафом; решается вопрос по обеспечению туалетной душевым поддоном (ногомойкой), краном для хозяйственных нужд (заключен контракт с ИП Антоновым О.В. на поставку санитарно-технического оборудования и детской мебели на сумму 109,9 руб);</a:t>
            </a:r>
          </a:p>
          <a:p>
            <a:pPr indent="482600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1.7. устранено нарушение п. 6.20. СанПиН 2.4.1.3049-13 по требованиям, вступившим в законную силу с 01.01.2021 года </a:t>
            </a:r>
            <a:r>
              <a:rPr lang="ru" sz="1300">
                <a:solidFill>
                  <a:srgbClr val="480B1A"/>
                </a:solidFill>
                <a:latin typeface="Times New Roman"/>
              </a:rPr>
              <a:t>- </a:t>
            </a:r>
            <a:r>
              <a:rPr lang="ru" sz="1300">
                <a:latin typeface="Times New Roman"/>
              </a:rPr>
              <a:t>п. 3.1.7. СП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2.4.3648- 20 выразившиеся в отсутствии санитарного узла в наборе служебных помещений для персонала, а именно: в помещении бывшей туалетной для детей оборудован санитарный узел для персонала;</a:t>
            </a:r>
          </a:p>
          <a:p>
            <a:pPr indent="482600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1.8. устранено нарушение п. 5.1. СанПиН 2.4.1.3049-13 по требованиям, вступившим в законную силу с 01.01.2021 года - п. 2.5.3. СП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2.4.3648- 20 выразившиеся в отделке стен и потолков помещений, имеющих дефекты и повреждения; локально присутствующих участков отслоившейся штукатурки, потолков имеющих заплаты, швы на потолке, между потолком и стенами </a:t>
            </a:r>
            <a:r>
              <a:rPr lang="ru" sz="1300">
                <a:solidFill>
                  <a:srgbClr val="480B1A"/>
                </a:solidFill>
                <a:latin typeface="Times New Roman"/>
              </a:rPr>
              <a:t>- </a:t>
            </a:r>
            <a:r>
              <a:rPr lang="ru" sz="1300">
                <a:latin typeface="Times New Roman"/>
              </a:rPr>
              <a:t>трещины; материалах, используемых для отделки верхней части стен и потолков, не допускающих проведение влажной уборки и дезинфекции (покрашены невлагостойкой водоэмульсионной краской), а именно: отделка стен и потолков приведена в соответствие с требованиями, гладкая ровная и допускающая уборку влажным способом;</a:t>
            </a:r>
          </a:p>
          <a:p>
            <a:pPr indent="482600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1.9. устранено нарушение п. 5.5. СанПиН 2.4.1.3049-13, по требованиям, вступившим в законную силу с 01.01.2021 года </a:t>
            </a:r>
            <a:r>
              <a:rPr lang="ru" sz="1300">
                <a:solidFill>
                  <a:srgbClr val="0D174C"/>
                </a:solidFill>
                <a:latin typeface="Times New Roman"/>
              </a:rPr>
              <a:t>- </a:t>
            </a:r>
            <a:r>
              <a:rPr lang="ru" sz="1300">
                <a:latin typeface="Times New Roman"/>
              </a:rPr>
              <a:t>п. 2.9.5. СП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2.4.3648- 20, п. 3.8. СП 3.5.3.3223-14 «Санитарно-эпидемиологические требования к организации и проведению дератизационных мероприятий», п. 3.3. СанПиН 3.5.2.3472-17 «Санитарно-эпидемиологические требования к организации и проведению дезинсекционных мероприятий в борьбе с членистоногими, имеющими эпидемиологическое и санитарно-гигиеническое значение» выразившиеся в не принятии мер, препятствующих проникновению насекомых и грызунов: линолеум в помещениях группы раннего возраста не подведен под плинтус, в спальне группы раннего возраста нарушена герметичность пола (вибрирование пола); в кабинете заведующего и в общем коридоре по причине аварийности здания имеется контруклон пола, что представляет угрозу травматизма, а именно: приняты все меры, препятствующие проникновению насекомых и грызунов в помещения учреждения; линолеум во всех помещениях подведен под плинтус, спальня группы раннего возраста с нарушенной герметичностью пола не используется (кровати установлены в игровой); в общем коридоре контруклон пола устранен;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489448" y="10009632"/>
            <a:ext cx="1633728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550">
                <a:latin typeface="Georgia"/>
              </a:rPr>
              <a:t>R</a:t>
            </a:r>
            <a:r>
              <a:rPr lang="ru" sz="550">
                <a:latin typeface="Georgia"/>
              </a:rPr>
              <a:t>/з п\/пт1,!ы гпР1 иля п мг'Т-.ялс*' </a:t>
            </a:r>
            <a:r>
              <a:rPr lang="ru" sz="550" cap="small">
                <a:latin typeface="Georgia"/>
              </a:rPr>
              <a:t>прпт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1936" y="755904"/>
            <a:ext cx="5989320" cy="9189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69900"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1.10. устранены нарушения п. п. 15.3., 15.5. СанПиН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2.4.1.3049- 13, по требованиям, вступившим в законную силу с 01.01.2021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года </a:t>
            </a:r>
            <a:r>
              <a:rPr lang="ru" sz="1300">
                <a:solidFill>
                  <a:srgbClr val="480B1A"/>
                </a:solidFill>
                <a:latin typeface="Times New Roman"/>
              </a:rPr>
              <a:t>- </a:t>
            </a:r>
            <a:r>
              <a:rPr lang="ru" sz="1300">
                <a:latin typeface="Times New Roman"/>
              </a:rPr>
              <a:t>п. п. 2.7.1., 2.7.2. СП 2.4.3648-20, выразившихся в ветхости оконных блоков во всех помещениях и не обеспечении нормируемых параметров температурного режима в помещениях игровых всех групповых ячеек, а именно: проведена замена старых оконных блоков, в результате в помещениях игровых нормируемые параметры температуры приведены в соответствие с гигиеническими требованиями, что подтверждает протокол исследований (испытаний), измерений №    206-63 от 17.02.202 1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экспертной организации филиала ФБУЗ    «Центр    гигиены    и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эпидемиологии в Красноярском крае» ИЛЦ на базе филиалов в г. Канске, г. Заозерном Богучанском районе (аттестат аккредитации ИЛЦ № </a:t>
            </a:r>
            <a:r>
              <a:rPr lang="en-US" sz="1300">
                <a:latin typeface="Times New Roman"/>
              </a:rPr>
              <a:t>POCC.RU.</a:t>
            </a:r>
            <a:r>
              <a:rPr lang="ru" sz="1300">
                <a:latin typeface="Times New Roman"/>
              </a:rPr>
              <a:t>0001.510640 Федеральной службы по аккредитации (РОСАККРЕДИТАЦИЯ) на базе филиалов в г. Канске, г. Заозерном и Богучанском районе);</a:t>
            </a:r>
          </a:p>
          <a:p>
            <a:pPr marL="469900"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1.11 устранены нарушения п. п. 7.8., 7.10. СанПиН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2.4.1.3049- 13, по требованиям, вступившим в законную силу с 01.01.2021 года </a:t>
            </a:r>
            <a:r>
              <a:rPr lang="ru" sz="1300">
                <a:solidFill>
                  <a:srgbClr val="480B1A"/>
                </a:solidFill>
                <a:latin typeface="Times New Roman"/>
              </a:rPr>
              <a:t>- </a:t>
            </a:r>
            <a:r>
              <a:rPr lang="ru" sz="1300">
                <a:latin typeface="Times New Roman"/>
              </a:rPr>
              <a:t>п. 2.8.1. СП 2.4.3648-20, п. 3.3.1. (таблица 2) СанПиН 2.2.1/2.1.1.1278-03 «Гигиенические требования к естественному, искусственному и совмещенному освещению жилых и общественных зданий», п. 10.2.31. (приложение 9, таблица 9.2) СанПиН 2.2.4.3359-16 «Санитарно-эпидемиологические требования к физическим факторам на рабочих местах», выразившиеся в состоянии системы искусственного освещения, представляющей угрозу травматизма и не способствующей профилактике неинфекционных и инфекционных заболеваний; в несоответствии уровней искусственной освещенности в помещения групповых ячеек (столовая, игровые) и составляющих 91-182 лк при норме 200 лк, в помещении пищеблока </a:t>
            </a:r>
            <a:r>
              <a:rPr lang="ru" sz="1300">
                <a:solidFill>
                  <a:srgbClr val="480B1A"/>
                </a:solidFill>
                <a:latin typeface="Times New Roman"/>
              </a:rPr>
              <a:t>- </a:t>
            </a:r>
            <a:r>
              <a:rPr lang="ru" sz="1300">
                <a:latin typeface="Times New Roman"/>
              </a:rPr>
              <a:t>147-184 лк при норме 200 лк, а именно: в учреждении не используются светильники без защитной арматуры и с не горящими лампами (во всех игровых, на пищеблоке, в кладовой для продуктов, в столовой группы раннего возраста); искусственное освещение в подполье для овощей обеспечено; проведена реконструкция в системе искусственного освещения с заменой светильников, увеличением количества световых точек и обеспечением нормируемых уровней искусственной освещенности, что подтверждает протокол исследований (испытаний), измерений </a:t>
            </a:r>
            <a:r>
              <a:rPr lang="ru" sz="1300">
                <a:solidFill>
                  <a:srgbClr val="480B1A"/>
                </a:solidFill>
                <a:latin typeface="Times New Roman"/>
              </a:rPr>
              <a:t>№ 206-</a:t>
            </a:r>
            <a:r>
              <a:rPr lang="ru" sz="1300">
                <a:latin typeface="Times New Roman"/>
              </a:rPr>
              <a:t>63 от 17.02.2021 экспертной организации филиала ФБУЗ «Центр гигиены и эпидемиологии в Красноярском крае» ИЛЦ на базе филиалов в г. Канске, г. Заозерном Богучанском районе (аттестат аккредитации ИЛЦ № </a:t>
            </a:r>
            <a:r>
              <a:rPr lang="en-US" sz="1300">
                <a:latin typeface="Times New Roman"/>
              </a:rPr>
              <a:t>POCC.RU.</a:t>
            </a:r>
            <a:r>
              <a:rPr lang="ru" sz="1300">
                <a:latin typeface="Times New Roman"/>
              </a:rPr>
              <a:t>0001.510640 Федеральной службы по аккредитации (РОСАККРЕДИТАЦИЯ) на базе филиалов в г. Канске, г. Заозерном и Богучанском районе);</a:t>
            </a:r>
          </a:p>
          <a:p>
            <a:pPr marL="469900"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1.12. устранено нарушение п. п. 6.Г, 8.3. СанПиН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2.4.1.3049- 13, по требованиям, вступившим в законную силу с 01.01.2021 года </a:t>
            </a:r>
            <a:r>
              <a:rPr lang="ru" sz="1300">
                <a:solidFill>
                  <a:srgbClr val="480B1A"/>
                </a:solidFill>
                <a:latin typeface="Times New Roman"/>
              </a:rPr>
              <a:t>- </a:t>
            </a:r>
            <a:r>
              <a:rPr lang="ru" sz="1300">
                <a:latin typeface="Times New Roman"/>
              </a:rPr>
              <a:t>п. п. </a:t>
            </a:r>
            <a:r>
              <a:rPr lang="en-US" sz="1300">
                <a:latin typeface="Times New Roman"/>
              </a:rPr>
              <a:t>2.4.3., </a:t>
            </a:r>
            <a:r>
              <a:rPr lang="ru" sz="1300">
                <a:latin typeface="Times New Roman"/>
              </a:rPr>
              <a:t>2.4.9. СП 2.4.3648-20 выразившиеся в не обеспечении безопасности детской мебели и оборудования для детей и персонала: для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47744" y="493776"/>
            <a:ext cx="97536" cy="143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>
                <a:latin typeface="Times New Roman"/>
              </a:rPr>
              <a:t>6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94232" y="771144"/>
            <a:ext cx="5992368" cy="89763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детей группы раннего возраста поверхность столов в игровой и поверхность шкафа для столовой посуды с нарушенной целостностью отделки, видна поверхность из ДСП; самодельное ограждение приборов отопления и шкафы для уборочного инвентаря в туалетных, выполнены из материала (ДВП), а именно: нарушенная целостность отделки мебели устранена, ограждения отопительных приборов из ДСП демонтированы и заменены на пластиковые решетки, заказана новая мебель по составленной заранее смете (контракт с ИП Антоновым О.В. на поставку санитарно-технического оборудования и детской мебели на сумму 109,9 рублей прилагается);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1.13. устранено нарушение п. 13.1. (приложение № 4), п.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13.8. СанПиН 2.4.1.3049-13, по требованиям, вступившим в законную силу с 01.01.2021 года - п.    2.4.6.2. СП 2.4.3648-20 выразившиеся в наборе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технологического оборудования на пищеблоке не позволяющего обеспечить безопасность выпускаемой пищевой продукции: не созданы условия для обработки овощей, фруктов (для овощей установлена одна ванна, при требовании не менее 2-х), а именно: для первичной обработки овощей и фруктов выделено две ванны, вторичная обработка овощей и фруктов обеспечена режимными моментами, во второй ванне по окончании работы с сырыми овощами;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1.14. устранено нарушение п. 13.8. СанПиН 2.4.1.3049-13, п. 3.3 СП 2.3.6.1079-01 «Санитарно-эпидемиологические требования к организациям общественного питания, изготовлению и оборотоспособности в них пищевых продуктов и продовольственного сырья» по требованиям, вступившим в законную силу с 01.01.2021 года - п. 2.6.3. СП 2.4.3648-20, п. 3.4. СанПиН 2.3/2.4.3590-20 «Санитарно-эпидемиологические требования к организации общественного питания населения» (далее СанПиН 2.3/2.4.3590-20) выразившиеся в конструкции смесителей при раковинах для мытья рук персонала не исключающей повторное загрязнение рук после мытья (смесители с барашками); в наличии для мытья рук персонала на пищеблоке наливного умывальника, а именно: раковина для рук персонала на пищеблоке выделена и обеспечена смесителем без барашек; вопрос по замене смесителя к раковине для рук в туалете персонала решен, проведена замена смесителя с барашками на смеситель локтевой;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1.15. устранено нарушение п. 13.6. СанПиН 2.4.1.3049-13 по требованиям, вступившим в законную силу с 01.01.2021 года - п. 2.4.6.2. СП 2.4.3648-20, выразившиеся в не оборудовании гибким шлангом с душевой насадкой смесителя в столовой группы раннего возраста, а именно: для ополаскивания столовой посуды в группе раннего возраста используется гибкий шланг;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1.16. устранено нарушение п. 9.1. СанПиН 2.4.1.3049-13 по требованиям, вступившим в законную силу с 01.01.2021 года - п. п. 2.6.1., 2.6.5. СГ1 2.4.3648-20, выразившиеся в перемерзании системы канализации в медкабинете: не функционировании раковины для мытья рук, а именно: на момент проверки все в рабочем состоянии;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446776" y="9976104"/>
            <a:ext cx="1630680" cy="11277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spc="50">
                <a:latin typeface="Times New Roman"/>
              </a:rPr>
              <a:t>Ведущий спепыя</a:t>
            </a:r>
            <a:r>
              <a:rPr lang="ru" sz="800" cap="small" spc="50">
                <a:latin typeface="Times New Roman"/>
              </a:rPr>
              <a:t>пигт^^гНтрпт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91712" y="527304"/>
            <a:ext cx="91440" cy="14020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>
                <a:latin typeface="Times New Roman"/>
              </a:rPr>
              <a:t>7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6008" y="801624"/>
            <a:ext cx="5998464" cy="91805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1.17. п. 17.7. СанПиН 2.4.1.3049-13, по требованиям,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вступившим в законную силу с 01.01.2021 года — в нарушение требований п. п. 1.1., 1.2., абз. 3 п. 2.9.5., абз. 3 п. 3.1.3 СП 2.4.3648-20, п. п. 6.1., 17.1. СП 3.1/3146-13 «Общие требования по профилактике инфекционных и паразитарных болезней», выразившиеся в не обеспечении условий в учреждении, предупреждающих возникновение и распространение инфекционных болезней, в период подъема заболеваемости гриппом, острыми респираторными    вирусными    инфекциями:    в детском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образовательном учреждении не проводится обеззараживание воздуха и поверхностей помещений    групповых,    облучатель бактерицидный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отсутствует, а именно: выделен переносной бактерицидный облучатель;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1.18. устранено нарушение п. 3.9. СанПиН 2.4.1.3049-13, по требованиям, вступившим в законную силу с 01.01.2021 года - п. 3.1.2. СП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2.4.3648- 20, выразившиеся в не оборудовании теневого навеса (имеется только домик) на территории игровой площадки группы раннего возраста, а именно: поскольку одна группа закрыта, имеющихся в наличии 2-х теневых навесов достаточно на две группы;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1.19. устранено нарушение п. п. </a:t>
            </a:r>
            <a:r>
              <a:rPr lang="en-US" sz="1300">
                <a:latin typeface="Times New Roman"/>
              </a:rPr>
              <a:t>3.6., </a:t>
            </a:r>
            <a:r>
              <a:rPr lang="ru" sz="1300">
                <a:latin typeface="Times New Roman"/>
              </a:rPr>
              <a:t>3.12. СанПиН 2.4.1.3049-13 по требованиям, вступившим в законную силу с 01.01.2021 года - п. 3.1.2. СП 2.4.3648-20, выразившиеся в не оборудовании зоны игровой территории спортивной площадкой, а именно: управлением образования Ирбейского района предоставлено гарантийное письмо с обязательством оборудования спортивной площадки в летний период 2021 года, до этого срока при необходимости имеется возможность использования спортивной площадки, принадлежащей общеобразовательной школе (расположенной рядом);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1.20. устранено нарушение п. 3.1. СанПиН 2.4.1.3049-13 по требованиям, вступившим в законную силу с 01.01.2021 года - п. 2.2.1. СГ1</a:t>
            </a:r>
          </a:p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2.4.3648- 20, выразившиеся в нарушении целостности ограждения территории со стороны хозяйственной зоны, а именно: целостность ограждения восстановлена;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1.21. устранено нарушение п. 3.18. СанПиН 2.4.1.3049-13 по требованиям, вступившим в законную силу с 01.01.2021 года - п. 2.2.3. СП 2.4.3648-20, выразившиеся в отсутствии твердого покрытия и трехстороннего ограждения площадки для сбора мусора в хозяйственной зоне, а именно: твердое покрытие оборудовано, трехстороннее ограждение площадки не требуется;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1.22. устранено нарушение п. 3.16. СанПиН 2.4.1.3049-13 по требованиям, вступившим в законную силу с 01.01.2021 года - п. 2.1 1.5. СП 2.4.3648-20, выразившиеся в отсутствии условий для сушки постельных принадлежностей и чистки ковровых изделий в хозяйственной зоне, а именно: на хозяйственной территории установлена конструкция в виде бревна;</a:t>
            </a:r>
          </a:p>
          <a:p>
            <a:pPr indent="4699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1.23. устранено нарушение п. 3.19. СанПиН 2.4.1.3049-13 по требованиям, вступившим в законную силу с 01.01.2021 года - п. 2.1 1.1.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181600" y="10012680"/>
            <a:ext cx="155448" cy="762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>
                <a:latin typeface="Times New Roman"/>
              </a:rPr>
              <a:t>о </a:t>
            </a:r>
            <a:r>
              <a:rPr lang="ru" sz="800">
                <a:solidFill>
                  <a:srgbClr val="0D174C"/>
                </a:solidFill>
                <a:latin typeface="Times New Roman"/>
              </a:rPr>
              <a:t>-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9560" y="515112"/>
            <a:ext cx="91440" cy="143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>
                <a:latin typeface="Times New Roman"/>
              </a:rPr>
              <a:t>8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36904" y="783336"/>
            <a:ext cx="5995416" cy="9189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СП 2.4.3648-20, выразившиеся в непроведении уборки территорий групповых площадок от снега, а именно: на момент проверки площадки достаточно очищены от снега, чтобы обеспечить двигательную активность детей на прогулках;</a:t>
            </a:r>
          </a:p>
          <a:p>
            <a:pPr indent="4826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пунктам 1.24., 1.35., 1.36. устранены нарушения п. п. 14.2., 3.15. СанПиН 2.4.1.3049-13, п. п. 1.5., 2.1., 2.4., 3.3. СП 1.1.1058-01 «Организация и проведение производственного контроля за соблюдением санитарных правил и выполнением санитарно-эпидемиологических (профилактических) мероприятий», по требованиям, вступившим в законную силу с 01.01.2021 года - п. гг 1.8., 2.11.1. СП 2.4.3648-20, ст. 32 Федерального закона от 30.03.1999 № 52-ФЗ «О санитарно-эпидемиологическом благополучии населения» п. п. </a:t>
            </a:r>
            <a:r>
              <a:rPr lang="en-US" sz="1300">
                <a:latin typeface="Times New Roman"/>
              </a:rPr>
              <a:t>3.3., </a:t>
            </a:r>
            <a:r>
              <a:rPr lang="ru" sz="1300">
                <a:latin typeface="Times New Roman"/>
              </a:rPr>
              <a:t>3.17. СП 3.5.3.3223-14 «Санитарно-эпидемиологические требования к организации и проведению дератизационных мероприятий», п. 3.3. СанПиН 3.5.2.3472-17 «Санитарно-эпидемиологические требования к организации и проведению дезинсекционных мероприятий в борьбе с членистоногими, имеющими эпидемиологическое и санитарно-гигиеническое значение», выразившиеся в организации в учреждении производственного контроля не в полном объеме, а именно: в программу производственного контроля включаются новые санитарные правила вместо утративших законную силу, производственный контроль организован </a:t>
            </a:r>
            <a:r>
              <a:rPr lang="ru" sz="1300">
                <a:solidFill>
                  <a:srgbClr val="0D174C"/>
                </a:solidFill>
                <a:latin typeface="Times New Roman"/>
              </a:rPr>
              <a:t>в </a:t>
            </a:r>
            <a:r>
              <a:rPr lang="ru" sz="1300">
                <a:latin typeface="Times New Roman"/>
              </a:rPr>
              <a:t>соответствии с программой производственного контроля (лабораторные исследования проведены, протокол исследований (испытаний), измерений о соответствии песка в песочницах представлен (№ 392-205 от 05.10.2020); ведение учета и отчетности, установленной действующим законодательством по вопросам контроля за температурой во всех холодильных камерах, учет температурного режима проводится, по журналу подтверждается;</a:t>
            </a:r>
          </a:p>
          <a:p>
            <a:pPr indent="4826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1.25. устранено нарушение п. 4.28. СанПиН 2.4.1.3049-13 по требованиям, вступившим в законную силу с 01.01.2021 года </a:t>
            </a:r>
            <a:r>
              <a:rPr lang="ru" sz="1300">
                <a:solidFill>
                  <a:srgbClr val="0D174C"/>
                </a:solidFill>
                <a:latin typeface="Times New Roman"/>
              </a:rPr>
              <a:t>- </a:t>
            </a:r>
            <a:r>
              <a:rPr lang="ru" sz="1300">
                <a:latin typeface="Times New Roman"/>
              </a:rPr>
              <a:t>п. 3.1.7. СП 2.4.3648-20, выразившиеся в хранении уборочного инвентаря, используемого для помещений групповых ячеек в тамбурах при входах для детей, помещение (место) или шкафы для этих целей не выделены, а именно для этих целей выделены хозяйственные шкафы;</a:t>
            </a:r>
          </a:p>
          <a:p>
            <a:pPr indent="4826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1.26. устранено нарушение п. 6.6. таблица 1 СанПиН 2.4.1.3049-13 по требованиям, вступившим в законную силу с 01.01.2021 года - гг 2.4.3. СГ1 2.4.3648-20, выразившееся в подборе мебели без учета ростовых данных детей: не в комплекте выделена мебель для детей раннего возраста, в результате 8 детей не обеспечены рабочими местами в соответствии с антропометрическими данными детей; в средне-старшей группе для 5 детей группы роста 1000-1150 мм выделена мебель № 2 при требовании № 1, в столовой для приема пищи не выделена мебель № 1 для 15 детей группы роста 1000-1150 мм, а именно: при оценке соответствия мебели антропометрическим данным детей, для детей обеих групп имеющаяся мебель соответствует росту детей, недостающая мебель приобретена (прилагается контракт с ИП Антоновым О.В. на поставку санитарнотехнического оборудования и детской мебели на сумму 109,9 рублей);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489448" y="10000488"/>
            <a:ext cx="920496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400" spc="100">
                <a:latin typeface="Times New Roman"/>
              </a:rPr>
              <a:t>Rpn\/MIMU </a:t>
            </a:r>
            <a:r>
              <a:rPr lang="ru" sz="400" spc="100">
                <a:latin typeface="Times New Roman"/>
              </a:rPr>
              <a:t>Г»ПОI </a:t>
            </a:r>
            <a:r>
              <a:rPr lang="ru" sz="400" spc="-50">
                <a:latin typeface="Times New Roman"/>
              </a:rPr>
              <a:t>11.10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59936" y="536448"/>
            <a:ext cx="97536" cy="143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>
                <a:latin typeface="Times New Roman"/>
              </a:rPr>
              <a:t>9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94232" y="813816"/>
            <a:ext cx="6004560" cy="91836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1.27. устранено нарушение п. 7.3. СанПиН 2.4.1.3049-13 по требованиям, вступившим в законную силу с 01.01.2021 года - п. п. 2.4.13., 2.8.4. СП 2.4.3648-20, выразившиеся в неиспользовании в спальне подготовительной группы на одном окне солнцезащитных устройств: отсутствуют отдельные элементы жалюзи, что не позволяет закрыть окно во время сна детей, а именно: во всех групповых установлены новые солнцезащитные устройства;</a:t>
            </a:r>
          </a:p>
          <a:p>
            <a:pPr indent="4826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1.29. устранено нарушение п. 11.11. СанПиН 2.4.1.3049-13 по требованиям, вступившим в законную силу с 01.01.2021 года - п. 2.10.3. СП 2.4.3648-20, выразившиеся в продолжительности перерывов между периодами непрерывной образовательной деятельности для детей в возрасте 3-4 лет, менее нормируемых 10 минут, а именно: представлена сетка занятий с перерывами продолжительностью не менее 10 минут;</a:t>
            </a:r>
          </a:p>
          <a:p>
            <a:pPr indent="4826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1.30. устранено нарушение п. п. 4.24., 14.2. СанПиН 2.4.1.3049-13 по требованиям, вступившим в законную силу с 01.01.2021 года</a:t>
            </a:r>
          </a:p>
          <a:p>
            <a:pPr indent="3937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п. 2.3.3. СП 2.4.3648-20, выразившиеся в несоблюдении последовательности технологических процессов на пищеблоке: занос сырой продукции и вынос готовой пищи организован в одну дверь; хранение сырых пищевых продуктов предусмотрено в холодильниках, установленных в столовой средней и подготовительной групп, а именно: хранение продуктов в столовой для разновозрастной группы не организовано;</a:t>
            </a:r>
          </a:p>
          <a:p>
            <a:pPr indent="4826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1.31. устранено нарушение п. п. 13.14., 14.12., 14.16.7 СанПиН 2.4.1.3049-13, по требованиям, вступившим в законную силу с 01.01.2021 года - п. 2.3.3. СП 2.4.3648-20, п. 3.10. СанПиН 2.3/2.4.3590-20, выразившиеся в проведении мытья столовой и кухонной посуды в групповых и на пищеблоке без учета инструкции, разработанной на используемое моющее средство «Ника супер», проведения обработки яиц без учета инструкции производителя по использованию дезинфекционного средства «Ника-2», проведения обработки овощей для холодных закусок 1% раствором соли или 3% раствором уксуса по инструкции без указания концентрации и объема применяемых средств, а именно: инструкции составлены в соответствии с требованиями и вывешены на рабочих местах;</a:t>
            </a:r>
          </a:p>
          <a:p>
            <a:pPr indent="4826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1.32. устранено нарушение п. 14.24. СанПиН 2.4.1.3049-13 , по требованиям, вступившим в законную силу с 01.01.2021 года - п. 8.1.10. СанПиН 2.3/2.4.3590-20, выразившиеся в хранении суточных проб в емкостях, закрытых не плотными крышками, суточные пробы оставляются в объеме менее 1 шт. или 100 граммов, а именно: хранение суточных проб организовано в соответствии с требованиями;</a:t>
            </a:r>
          </a:p>
          <a:p>
            <a:pPr indent="4826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-    по пункту 1.34. устранено нарушение п. 17.4. СанПиН 2.4.1.3049-13 по требованиям, вступившим в законную силу с 01.01.2021 года - п. 3.1.7. СП 2.4.3648-20, выразившиеся в не использовании детьми полотенец для ног, в результате не проводится мытье ног и закаливание с использованием водных процедур, а именно: ножные полотенца выделены и используются;</a:t>
            </a:r>
          </a:p>
          <a:p>
            <a:pPr indent="482600" algn="just">
              <a:lnSpc>
                <a:spcPts val="1608"/>
              </a:lnSpc>
            </a:pPr>
            <a:r>
              <a:rPr lang="ru" sz="1300">
                <a:latin typeface="Times New Roman"/>
              </a:rPr>
              <a:t>Не требуется исполнение пунктов 1.28., 1.33. по причине утраты законной силы требований санитарно-эпидемиологических правил 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4494</Words>
  <PresentationFormat>Произвольный</PresentationFormat>
  <Paragraphs>131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 дс</dc:creator>
  <cp:lastModifiedBy>Комп дс</cp:lastModifiedBy>
  <cp:revision>1</cp:revision>
  <dcterms:modified xsi:type="dcterms:W3CDTF">2021-04-01T01:57:13Z</dcterms:modified>
</cp:coreProperties>
</file>