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67" r:id="rId3"/>
    <p:sldId id="268" r:id="rId4"/>
    <p:sldId id="259" r:id="rId5"/>
    <p:sldId id="269" r:id="rId6"/>
    <p:sldId id="263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7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11E57-77F2-4E6B-9A4D-854AF76A1885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CA81D8-7CBB-438A-A4A4-48E59117DC03}">
      <dgm:prSet phldrT="[Текст]" custT="1"/>
      <dgm:spPr/>
      <dgm:t>
        <a:bodyPr/>
        <a:lstStyle/>
        <a:p>
          <a:r>
            <a:rPr lang="ru-RU" sz="2000" b="1" dirty="0" smtClean="0"/>
            <a:t>С 2016 по 2021 гг. одна группа детей с ТНР</a:t>
          </a:r>
        </a:p>
        <a:p>
          <a:r>
            <a:rPr lang="ru-RU" sz="2000" b="1" dirty="0" smtClean="0"/>
            <a:t>(от 3 до 7 лет)</a:t>
          </a:r>
          <a:endParaRPr lang="ru-RU" sz="2000" b="1" dirty="0"/>
        </a:p>
      </dgm:t>
    </dgm:pt>
    <dgm:pt modelId="{5EE5D876-DEA0-4F1A-93A4-424773E9C349}" type="parTrans" cxnId="{84F36918-0F98-489C-A489-46ACC2214565}">
      <dgm:prSet/>
      <dgm:spPr/>
      <dgm:t>
        <a:bodyPr/>
        <a:lstStyle/>
        <a:p>
          <a:endParaRPr lang="ru-RU"/>
        </a:p>
      </dgm:t>
    </dgm:pt>
    <dgm:pt modelId="{32A962E4-FBE9-4648-9990-A6D9FD9F00BC}" type="sibTrans" cxnId="{84F36918-0F98-489C-A489-46ACC2214565}">
      <dgm:prSet/>
      <dgm:spPr/>
      <dgm:t>
        <a:bodyPr/>
        <a:lstStyle/>
        <a:p>
          <a:endParaRPr lang="ru-RU"/>
        </a:p>
      </dgm:t>
    </dgm:pt>
    <dgm:pt modelId="{AF018350-2495-4D2E-865C-F6D819F6BF8B}">
      <dgm:prSet phldrT="[Текст]" custT="1"/>
      <dgm:spPr/>
      <dgm:t>
        <a:bodyPr/>
        <a:lstStyle/>
        <a:p>
          <a:r>
            <a:rPr lang="ru-RU" sz="2000" b="1" dirty="0" smtClean="0"/>
            <a:t>В 2022 </a:t>
          </a:r>
          <a:r>
            <a:rPr lang="ru-RU" sz="2000" b="1" dirty="0" err="1" smtClean="0"/>
            <a:t>уч.г</a:t>
          </a:r>
          <a:r>
            <a:rPr lang="ru-RU" sz="2000" b="1" dirty="0" smtClean="0"/>
            <a:t>. открыта вторая группа детей с ТНР (до 3х лет</a:t>
          </a:r>
          <a:r>
            <a:rPr lang="ru-RU" sz="2000" dirty="0" smtClean="0"/>
            <a:t>)   </a:t>
          </a:r>
          <a:endParaRPr lang="ru-RU" sz="2000" dirty="0"/>
        </a:p>
      </dgm:t>
    </dgm:pt>
    <dgm:pt modelId="{CC5875D3-3EF1-4DE0-B214-AA65CE5BECCE}" type="parTrans" cxnId="{383CE89E-4B8F-4997-A301-C6F3E111D432}">
      <dgm:prSet/>
      <dgm:spPr/>
      <dgm:t>
        <a:bodyPr/>
        <a:lstStyle/>
        <a:p>
          <a:endParaRPr lang="ru-RU"/>
        </a:p>
      </dgm:t>
    </dgm:pt>
    <dgm:pt modelId="{14C0CBEF-2323-4C2A-88C3-BAB229004519}" type="sibTrans" cxnId="{383CE89E-4B8F-4997-A301-C6F3E111D432}">
      <dgm:prSet/>
      <dgm:spPr/>
      <dgm:t>
        <a:bodyPr/>
        <a:lstStyle/>
        <a:p>
          <a:endParaRPr lang="ru-RU"/>
        </a:p>
      </dgm:t>
    </dgm:pt>
    <dgm:pt modelId="{33438B8E-8693-4907-9C4E-15DB730C4525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В настоящее время специалистами коррекционной педагогики (Семенович А.В., </a:t>
          </a:r>
          <a:r>
            <a:rPr lang="ru-RU" sz="2000" b="1" dirty="0" err="1" smtClean="0"/>
            <a:t>Нищева</a:t>
          </a:r>
          <a:r>
            <a:rPr lang="ru-RU" sz="2000" b="1" dirty="0" smtClean="0"/>
            <a:t> Н.В. И др.) отмечается тот факт, что   увеличивается число детей с задержками и искажениями </a:t>
          </a:r>
          <a:r>
            <a:rPr lang="ru-RU" sz="2000" b="1" dirty="0" err="1" smtClean="0"/>
            <a:t>психоречевого</a:t>
          </a:r>
          <a:r>
            <a:rPr lang="ru-RU" sz="2000" b="1" dirty="0" smtClean="0"/>
            <a:t> развития, с </a:t>
          </a:r>
          <a:r>
            <a:rPr lang="ru-RU" sz="2000" b="1" dirty="0" err="1" smtClean="0"/>
            <a:t>несформированностью</a:t>
          </a:r>
          <a:r>
            <a:rPr lang="ru-RU" sz="2000" b="1" dirty="0" smtClean="0"/>
            <a:t> произвольной </a:t>
          </a:r>
          <a:r>
            <a:rPr lang="ru-RU" sz="2000" b="1" dirty="0" err="1" smtClean="0"/>
            <a:t>саморегуляции</a:t>
          </a:r>
          <a:r>
            <a:rPr lang="ru-RU" sz="2000" b="1" dirty="0" smtClean="0"/>
            <a:t>. </a:t>
          </a:r>
        </a:p>
        <a:p>
          <a:pPr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C0345BE0-C5F0-410D-AFFB-FE04E413270A}" type="parTrans" cxnId="{8D696AED-C4E5-4264-BB28-B62C3B83DC90}">
      <dgm:prSet/>
      <dgm:spPr/>
      <dgm:t>
        <a:bodyPr/>
        <a:lstStyle/>
        <a:p>
          <a:endParaRPr lang="ru-RU"/>
        </a:p>
      </dgm:t>
    </dgm:pt>
    <dgm:pt modelId="{4C957575-1F93-486F-8BD4-D27A017AB033}" type="sibTrans" cxnId="{8D696AED-C4E5-4264-BB28-B62C3B83DC90}">
      <dgm:prSet/>
      <dgm:spPr/>
      <dgm:t>
        <a:bodyPr/>
        <a:lstStyle/>
        <a:p>
          <a:endParaRPr lang="ru-RU"/>
        </a:p>
      </dgm:t>
    </dgm:pt>
    <dgm:pt modelId="{BAE307D6-8632-4BA7-95A3-BD7A0BC8B0D6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МДОБУ </a:t>
          </a:r>
        </a:p>
        <a:p>
          <a:r>
            <a:rPr lang="ru-RU" b="1" dirty="0" err="1" smtClean="0">
              <a:solidFill>
                <a:srgbClr val="002060"/>
              </a:solidFill>
            </a:rPr>
            <a:t>Усть-Ярульский</a:t>
          </a:r>
          <a:r>
            <a:rPr lang="ru-RU" b="1" dirty="0" smtClean="0">
              <a:solidFill>
                <a:srgbClr val="002060"/>
              </a:solidFill>
            </a:rPr>
            <a:t> </a:t>
          </a:r>
          <a:br>
            <a:rPr lang="ru-RU" b="1" dirty="0" smtClean="0">
              <a:solidFill>
                <a:srgbClr val="002060"/>
              </a:solidFill>
            </a:rPr>
          </a:br>
          <a:r>
            <a:rPr lang="ru-RU" b="1" dirty="0" smtClean="0">
              <a:solidFill>
                <a:srgbClr val="002060"/>
              </a:solidFill>
            </a:rPr>
            <a:t>детский сад  № 14 «Тополёк»</a:t>
          </a:r>
          <a:endParaRPr lang="ru-RU" b="1" dirty="0"/>
        </a:p>
      </dgm:t>
    </dgm:pt>
    <dgm:pt modelId="{126E41E6-42C5-4398-84DE-16407A59421E}" type="parTrans" cxnId="{2B819EA8-4A12-43CA-9DCE-2B56409AC252}">
      <dgm:prSet/>
      <dgm:spPr/>
      <dgm:t>
        <a:bodyPr/>
        <a:lstStyle/>
        <a:p>
          <a:endParaRPr lang="ru-RU"/>
        </a:p>
      </dgm:t>
    </dgm:pt>
    <dgm:pt modelId="{DFB917F8-C13A-48F1-97B4-B9EF97CD1E10}" type="sibTrans" cxnId="{2B819EA8-4A12-43CA-9DCE-2B56409AC252}">
      <dgm:prSet/>
      <dgm:spPr/>
      <dgm:t>
        <a:bodyPr/>
        <a:lstStyle/>
        <a:p>
          <a:endParaRPr lang="ru-RU"/>
        </a:p>
      </dgm:t>
    </dgm:pt>
    <dgm:pt modelId="{CDA513E5-21B6-4710-9143-6766CF008D65}">
      <dgm:prSet phldrT="[Текст]" custT="1"/>
      <dgm:spPr/>
      <dgm:t>
        <a:bodyPr/>
        <a:lstStyle/>
        <a:p>
          <a:endParaRPr lang="ru-RU" sz="4800" dirty="0"/>
        </a:p>
      </dgm:t>
    </dgm:pt>
    <dgm:pt modelId="{BD17D54D-AB0B-40B3-A355-6E413CA47ECB}" type="sibTrans" cxnId="{5B22AF25-EE99-4D95-9D4D-3B0305A5D06C}">
      <dgm:prSet/>
      <dgm:spPr/>
      <dgm:t>
        <a:bodyPr/>
        <a:lstStyle/>
        <a:p>
          <a:endParaRPr lang="ru-RU"/>
        </a:p>
      </dgm:t>
    </dgm:pt>
    <dgm:pt modelId="{C20C8104-D67A-4637-9835-4BF1223EA816}" type="parTrans" cxnId="{5B22AF25-EE99-4D95-9D4D-3B0305A5D06C}">
      <dgm:prSet/>
      <dgm:spPr/>
      <dgm:t>
        <a:bodyPr/>
        <a:lstStyle/>
        <a:p>
          <a:endParaRPr lang="ru-RU"/>
        </a:p>
      </dgm:t>
    </dgm:pt>
    <dgm:pt modelId="{6AEA839C-A8FE-498B-9323-DAE8F659F554}" type="pres">
      <dgm:prSet presAssocID="{62511E57-77F2-4E6B-9A4D-854AF76A188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19EBA5-8AC7-49EC-9ED5-A39793403C11}" type="pres">
      <dgm:prSet presAssocID="{CDA513E5-21B6-4710-9143-6766CF008D65}" presName="root1" presStyleCnt="0"/>
      <dgm:spPr/>
    </dgm:pt>
    <dgm:pt modelId="{E8426F9B-A471-4F6C-9239-867DCC02378A}" type="pres">
      <dgm:prSet presAssocID="{CDA513E5-21B6-4710-9143-6766CF008D65}" presName="LevelOneTextNode" presStyleLbl="node0" presStyleIdx="0" presStyleCnt="3" custScaleX="97132" custScaleY="45272" custLinFactNeighborX="-1795" custLinFactNeighborY="88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8AD197-BBE0-4019-A447-54FFA9F88E77}" type="pres">
      <dgm:prSet presAssocID="{CDA513E5-21B6-4710-9143-6766CF008D65}" presName="level2hierChild" presStyleCnt="0"/>
      <dgm:spPr/>
    </dgm:pt>
    <dgm:pt modelId="{E9F266F1-52DC-445D-99EF-9712C38AAB25}" type="pres">
      <dgm:prSet presAssocID="{5EE5D876-DEA0-4F1A-93A4-424773E9C349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7A8C7B0-BAB4-4B27-A276-25BAEB222468}" type="pres">
      <dgm:prSet presAssocID="{5EE5D876-DEA0-4F1A-93A4-424773E9C34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A6D1984-E171-4D0C-A002-3429D76BD602}" type="pres">
      <dgm:prSet presAssocID="{F8CA81D8-7CBB-438A-A4A4-48E59117DC03}" presName="root2" presStyleCnt="0"/>
      <dgm:spPr/>
    </dgm:pt>
    <dgm:pt modelId="{16E1E3E4-849C-4E3F-88C9-676ABA103ADC}" type="pres">
      <dgm:prSet presAssocID="{F8CA81D8-7CBB-438A-A4A4-48E59117DC03}" presName="LevelTwoTextNode" presStyleLbl="node2" presStyleIdx="0" presStyleCnt="2" custScaleX="108904" custScaleY="63576" custLinFactY="27310" custLinFactNeighborX="-6719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9D5716-26AE-4F69-91EC-80BA9D701698}" type="pres">
      <dgm:prSet presAssocID="{F8CA81D8-7CBB-438A-A4A4-48E59117DC03}" presName="level3hierChild" presStyleCnt="0"/>
      <dgm:spPr/>
    </dgm:pt>
    <dgm:pt modelId="{74C9D249-1126-430F-808C-ED94B6E13010}" type="pres">
      <dgm:prSet presAssocID="{CC5875D3-3EF1-4DE0-B214-AA65CE5BECC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9F3E7DB-9678-40D6-BA00-0A2559F9D1C1}" type="pres">
      <dgm:prSet presAssocID="{CC5875D3-3EF1-4DE0-B214-AA65CE5BECC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E76620E7-C410-4274-B790-23B14776E288}" type="pres">
      <dgm:prSet presAssocID="{AF018350-2495-4D2E-865C-F6D819F6BF8B}" presName="root2" presStyleCnt="0"/>
      <dgm:spPr/>
    </dgm:pt>
    <dgm:pt modelId="{08C0EC65-EB33-4341-91A2-ECBEF0BE7C91}" type="pres">
      <dgm:prSet presAssocID="{AF018350-2495-4D2E-865C-F6D819F6BF8B}" presName="LevelTwoTextNode" presStyleLbl="node2" presStyleIdx="1" presStyleCnt="2" custScaleX="112182" custScaleY="72502" custLinFactY="33853" custLinFactNeighborX="-721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565596-6C79-4A30-93C4-7E5D8D4B47F3}" type="pres">
      <dgm:prSet presAssocID="{AF018350-2495-4D2E-865C-F6D819F6BF8B}" presName="level3hierChild" presStyleCnt="0"/>
      <dgm:spPr/>
    </dgm:pt>
    <dgm:pt modelId="{A1DA1E20-C630-414E-89B2-01C6439E919F}" type="pres">
      <dgm:prSet presAssocID="{BAE307D6-8632-4BA7-95A3-BD7A0BC8B0D6}" presName="root1" presStyleCnt="0"/>
      <dgm:spPr/>
    </dgm:pt>
    <dgm:pt modelId="{3803CFCA-E873-4779-9485-F777B8FD061F}" type="pres">
      <dgm:prSet presAssocID="{BAE307D6-8632-4BA7-95A3-BD7A0BC8B0D6}" presName="LevelOneTextNode" presStyleLbl="node0" presStyleIdx="1" presStyleCnt="3" custScaleX="106745" custLinFactNeighborX="-5065" custLinFactNeighborY="291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A9EE61-8DDC-4269-812C-D0ABDFF54E8B}" type="pres">
      <dgm:prSet presAssocID="{BAE307D6-8632-4BA7-95A3-BD7A0BC8B0D6}" presName="level2hierChild" presStyleCnt="0"/>
      <dgm:spPr/>
    </dgm:pt>
    <dgm:pt modelId="{D64AAE43-CB82-40B0-B41D-E95751B2DBD4}" type="pres">
      <dgm:prSet presAssocID="{33438B8E-8693-4907-9C4E-15DB730C4525}" presName="root1" presStyleCnt="0"/>
      <dgm:spPr/>
    </dgm:pt>
    <dgm:pt modelId="{FBD15D5F-CDAB-4D37-AFBF-D0A76B46458A}" type="pres">
      <dgm:prSet presAssocID="{33438B8E-8693-4907-9C4E-15DB730C4525}" presName="LevelOneTextNode" presStyleLbl="node0" presStyleIdx="2" presStyleCnt="3" custScaleX="278723" custScaleY="103082" custLinFactY="-100000" custLinFactNeighborX="-1936" custLinFactNeighborY="-120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24FD18-E10A-4A1C-BF90-13B3D954E1F1}" type="pres">
      <dgm:prSet presAssocID="{33438B8E-8693-4907-9C4E-15DB730C4525}" presName="level2hierChild" presStyleCnt="0"/>
      <dgm:spPr/>
    </dgm:pt>
  </dgm:ptLst>
  <dgm:cxnLst>
    <dgm:cxn modelId="{5B22AF25-EE99-4D95-9D4D-3B0305A5D06C}" srcId="{62511E57-77F2-4E6B-9A4D-854AF76A1885}" destId="{CDA513E5-21B6-4710-9143-6766CF008D65}" srcOrd="0" destOrd="0" parTransId="{C20C8104-D67A-4637-9835-4BF1223EA816}" sibTransId="{BD17D54D-AB0B-40B3-A355-6E413CA47ECB}"/>
    <dgm:cxn modelId="{91CEF4B9-E46D-4B88-A187-BFFE86B03A41}" type="presOf" srcId="{F8CA81D8-7CBB-438A-A4A4-48E59117DC03}" destId="{16E1E3E4-849C-4E3F-88C9-676ABA103ADC}" srcOrd="0" destOrd="0" presId="urn:microsoft.com/office/officeart/2005/8/layout/hierarchy2"/>
    <dgm:cxn modelId="{2B819EA8-4A12-43CA-9DCE-2B56409AC252}" srcId="{62511E57-77F2-4E6B-9A4D-854AF76A1885}" destId="{BAE307D6-8632-4BA7-95A3-BD7A0BC8B0D6}" srcOrd="1" destOrd="0" parTransId="{126E41E6-42C5-4398-84DE-16407A59421E}" sibTransId="{DFB917F8-C13A-48F1-97B4-B9EF97CD1E10}"/>
    <dgm:cxn modelId="{7A086661-9074-4908-ACB7-5EBE09E46DEA}" type="presOf" srcId="{33438B8E-8693-4907-9C4E-15DB730C4525}" destId="{FBD15D5F-CDAB-4D37-AFBF-D0A76B46458A}" srcOrd="0" destOrd="0" presId="urn:microsoft.com/office/officeart/2005/8/layout/hierarchy2"/>
    <dgm:cxn modelId="{84F36918-0F98-489C-A489-46ACC2214565}" srcId="{CDA513E5-21B6-4710-9143-6766CF008D65}" destId="{F8CA81D8-7CBB-438A-A4A4-48E59117DC03}" srcOrd="0" destOrd="0" parTransId="{5EE5D876-DEA0-4F1A-93A4-424773E9C349}" sibTransId="{32A962E4-FBE9-4648-9990-A6D9FD9F00BC}"/>
    <dgm:cxn modelId="{20F8C1A4-7867-46DE-81D0-F4B43688C119}" type="presOf" srcId="{CC5875D3-3EF1-4DE0-B214-AA65CE5BECCE}" destId="{74C9D249-1126-430F-808C-ED94B6E13010}" srcOrd="0" destOrd="0" presId="urn:microsoft.com/office/officeart/2005/8/layout/hierarchy2"/>
    <dgm:cxn modelId="{E2D887B9-5BF9-4239-B831-0F4EF1687274}" type="presOf" srcId="{CC5875D3-3EF1-4DE0-B214-AA65CE5BECCE}" destId="{29F3E7DB-9678-40D6-BA00-0A2559F9D1C1}" srcOrd="1" destOrd="0" presId="urn:microsoft.com/office/officeart/2005/8/layout/hierarchy2"/>
    <dgm:cxn modelId="{3ECF496B-A358-457C-BEF6-D1E0468DB98E}" type="presOf" srcId="{5EE5D876-DEA0-4F1A-93A4-424773E9C349}" destId="{E9F266F1-52DC-445D-99EF-9712C38AAB25}" srcOrd="0" destOrd="0" presId="urn:microsoft.com/office/officeart/2005/8/layout/hierarchy2"/>
    <dgm:cxn modelId="{13E07FC7-4F2B-4FD4-8D12-6461440AA65B}" type="presOf" srcId="{CDA513E5-21B6-4710-9143-6766CF008D65}" destId="{E8426F9B-A471-4F6C-9239-867DCC02378A}" srcOrd="0" destOrd="0" presId="urn:microsoft.com/office/officeart/2005/8/layout/hierarchy2"/>
    <dgm:cxn modelId="{5F702A57-6CD9-40EC-AB0A-6DFE0466EE41}" type="presOf" srcId="{5EE5D876-DEA0-4F1A-93A4-424773E9C349}" destId="{57A8C7B0-BAB4-4B27-A276-25BAEB222468}" srcOrd="1" destOrd="0" presId="urn:microsoft.com/office/officeart/2005/8/layout/hierarchy2"/>
    <dgm:cxn modelId="{383CE89E-4B8F-4997-A301-C6F3E111D432}" srcId="{CDA513E5-21B6-4710-9143-6766CF008D65}" destId="{AF018350-2495-4D2E-865C-F6D819F6BF8B}" srcOrd="1" destOrd="0" parTransId="{CC5875D3-3EF1-4DE0-B214-AA65CE5BECCE}" sibTransId="{14C0CBEF-2323-4C2A-88C3-BAB229004519}"/>
    <dgm:cxn modelId="{917A8156-D286-484D-AE4F-82871AFF9C74}" type="presOf" srcId="{BAE307D6-8632-4BA7-95A3-BD7A0BC8B0D6}" destId="{3803CFCA-E873-4779-9485-F777B8FD061F}" srcOrd="0" destOrd="0" presId="urn:microsoft.com/office/officeart/2005/8/layout/hierarchy2"/>
    <dgm:cxn modelId="{8D696AED-C4E5-4264-BB28-B62C3B83DC90}" srcId="{62511E57-77F2-4E6B-9A4D-854AF76A1885}" destId="{33438B8E-8693-4907-9C4E-15DB730C4525}" srcOrd="2" destOrd="0" parTransId="{C0345BE0-C5F0-410D-AFFB-FE04E413270A}" sibTransId="{4C957575-1F93-486F-8BD4-D27A017AB033}"/>
    <dgm:cxn modelId="{E9186A16-E0CA-4429-B8CA-2C476C30735E}" type="presOf" srcId="{AF018350-2495-4D2E-865C-F6D819F6BF8B}" destId="{08C0EC65-EB33-4341-91A2-ECBEF0BE7C91}" srcOrd="0" destOrd="0" presId="urn:microsoft.com/office/officeart/2005/8/layout/hierarchy2"/>
    <dgm:cxn modelId="{5725D617-C31F-4FFB-AD6E-FD94353DC53B}" type="presOf" srcId="{62511E57-77F2-4E6B-9A4D-854AF76A1885}" destId="{6AEA839C-A8FE-498B-9323-DAE8F659F554}" srcOrd="0" destOrd="0" presId="urn:microsoft.com/office/officeart/2005/8/layout/hierarchy2"/>
    <dgm:cxn modelId="{93A04FA4-0128-4A13-8DA4-F7FC98B4EDC9}" type="presParOf" srcId="{6AEA839C-A8FE-498B-9323-DAE8F659F554}" destId="{0219EBA5-8AC7-49EC-9ED5-A39793403C11}" srcOrd="0" destOrd="0" presId="urn:microsoft.com/office/officeart/2005/8/layout/hierarchy2"/>
    <dgm:cxn modelId="{FC63599A-7EA3-46E6-8E18-71BBA20C98A8}" type="presParOf" srcId="{0219EBA5-8AC7-49EC-9ED5-A39793403C11}" destId="{E8426F9B-A471-4F6C-9239-867DCC02378A}" srcOrd="0" destOrd="0" presId="urn:microsoft.com/office/officeart/2005/8/layout/hierarchy2"/>
    <dgm:cxn modelId="{4B26B87D-68E0-46B1-A175-EFAB71C1AEA8}" type="presParOf" srcId="{0219EBA5-8AC7-49EC-9ED5-A39793403C11}" destId="{528AD197-BBE0-4019-A447-54FFA9F88E77}" srcOrd="1" destOrd="0" presId="urn:microsoft.com/office/officeart/2005/8/layout/hierarchy2"/>
    <dgm:cxn modelId="{3050912F-F131-4BDA-A35E-B8D060D4BD65}" type="presParOf" srcId="{528AD197-BBE0-4019-A447-54FFA9F88E77}" destId="{E9F266F1-52DC-445D-99EF-9712C38AAB25}" srcOrd="0" destOrd="0" presId="urn:microsoft.com/office/officeart/2005/8/layout/hierarchy2"/>
    <dgm:cxn modelId="{8243A00F-59A3-462B-BCC4-BB37EE6745D9}" type="presParOf" srcId="{E9F266F1-52DC-445D-99EF-9712C38AAB25}" destId="{57A8C7B0-BAB4-4B27-A276-25BAEB222468}" srcOrd="0" destOrd="0" presId="urn:microsoft.com/office/officeart/2005/8/layout/hierarchy2"/>
    <dgm:cxn modelId="{739F647C-6AD5-47AA-8D8C-950CD952F20E}" type="presParOf" srcId="{528AD197-BBE0-4019-A447-54FFA9F88E77}" destId="{1A6D1984-E171-4D0C-A002-3429D76BD602}" srcOrd="1" destOrd="0" presId="urn:microsoft.com/office/officeart/2005/8/layout/hierarchy2"/>
    <dgm:cxn modelId="{D5C24635-8E0C-4102-809A-AB7606087DE7}" type="presParOf" srcId="{1A6D1984-E171-4D0C-A002-3429D76BD602}" destId="{16E1E3E4-849C-4E3F-88C9-676ABA103ADC}" srcOrd="0" destOrd="0" presId="urn:microsoft.com/office/officeart/2005/8/layout/hierarchy2"/>
    <dgm:cxn modelId="{FA6CC98A-9AF7-41C8-B0DE-651FDC614B50}" type="presParOf" srcId="{1A6D1984-E171-4D0C-A002-3429D76BD602}" destId="{099D5716-26AE-4F69-91EC-80BA9D701698}" srcOrd="1" destOrd="0" presId="urn:microsoft.com/office/officeart/2005/8/layout/hierarchy2"/>
    <dgm:cxn modelId="{590789EE-1336-4C08-91A5-0DD3B27AD91F}" type="presParOf" srcId="{528AD197-BBE0-4019-A447-54FFA9F88E77}" destId="{74C9D249-1126-430F-808C-ED94B6E13010}" srcOrd="2" destOrd="0" presId="urn:microsoft.com/office/officeart/2005/8/layout/hierarchy2"/>
    <dgm:cxn modelId="{B74872C6-7D3E-4B5B-A29B-8F30EB6B75EC}" type="presParOf" srcId="{74C9D249-1126-430F-808C-ED94B6E13010}" destId="{29F3E7DB-9678-40D6-BA00-0A2559F9D1C1}" srcOrd="0" destOrd="0" presId="urn:microsoft.com/office/officeart/2005/8/layout/hierarchy2"/>
    <dgm:cxn modelId="{82D1FE57-F883-4D36-8C67-DA115A4B4412}" type="presParOf" srcId="{528AD197-BBE0-4019-A447-54FFA9F88E77}" destId="{E76620E7-C410-4274-B790-23B14776E288}" srcOrd="3" destOrd="0" presId="urn:microsoft.com/office/officeart/2005/8/layout/hierarchy2"/>
    <dgm:cxn modelId="{DF0298DB-CDFA-4323-906A-00313E0E3591}" type="presParOf" srcId="{E76620E7-C410-4274-B790-23B14776E288}" destId="{08C0EC65-EB33-4341-91A2-ECBEF0BE7C91}" srcOrd="0" destOrd="0" presId="urn:microsoft.com/office/officeart/2005/8/layout/hierarchy2"/>
    <dgm:cxn modelId="{94369E39-AC24-4BE4-B5C2-920E0C3FBDDA}" type="presParOf" srcId="{E76620E7-C410-4274-B790-23B14776E288}" destId="{B9565596-6C79-4A30-93C4-7E5D8D4B47F3}" srcOrd="1" destOrd="0" presId="urn:microsoft.com/office/officeart/2005/8/layout/hierarchy2"/>
    <dgm:cxn modelId="{AD9EA178-862F-41E1-BFE2-5666E08E76B2}" type="presParOf" srcId="{6AEA839C-A8FE-498B-9323-DAE8F659F554}" destId="{A1DA1E20-C630-414E-89B2-01C6439E919F}" srcOrd="1" destOrd="0" presId="urn:microsoft.com/office/officeart/2005/8/layout/hierarchy2"/>
    <dgm:cxn modelId="{AB2829F0-4ABE-4439-8872-FAAD9A5155BD}" type="presParOf" srcId="{A1DA1E20-C630-414E-89B2-01C6439E919F}" destId="{3803CFCA-E873-4779-9485-F777B8FD061F}" srcOrd="0" destOrd="0" presId="urn:microsoft.com/office/officeart/2005/8/layout/hierarchy2"/>
    <dgm:cxn modelId="{F8B5D30F-2567-4F62-AB6E-ED56E8CF29FB}" type="presParOf" srcId="{A1DA1E20-C630-414E-89B2-01C6439E919F}" destId="{3BA9EE61-8DDC-4269-812C-D0ABDFF54E8B}" srcOrd="1" destOrd="0" presId="urn:microsoft.com/office/officeart/2005/8/layout/hierarchy2"/>
    <dgm:cxn modelId="{AEAE92DA-E345-4DD5-893E-3CEFA6F6998E}" type="presParOf" srcId="{6AEA839C-A8FE-498B-9323-DAE8F659F554}" destId="{D64AAE43-CB82-40B0-B41D-E95751B2DBD4}" srcOrd="2" destOrd="0" presId="urn:microsoft.com/office/officeart/2005/8/layout/hierarchy2"/>
    <dgm:cxn modelId="{2DF29E39-2A6C-4C12-8CDD-4FF1D3F84D2A}" type="presParOf" srcId="{D64AAE43-CB82-40B0-B41D-E95751B2DBD4}" destId="{FBD15D5F-CDAB-4D37-AFBF-D0A76B46458A}" srcOrd="0" destOrd="0" presId="urn:microsoft.com/office/officeart/2005/8/layout/hierarchy2"/>
    <dgm:cxn modelId="{B316A486-AD3A-4431-81DF-C99F9A38D866}" type="presParOf" srcId="{D64AAE43-CB82-40B0-B41D-E95751B2DBD4}" destId="{1624FD18-E10A-4A1C-BF90-13B3D954E1F1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1E7865-E055-4E87-855C-0A18A6179A6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E8D02B-D4A7-45B0-B3C7-2895963599D6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Возможные отрицательные реакции со стороны родителей.</a:t>
          </a:r>
        </a:p>
      </dgm:t>
    </dgm:pt>
    <dgm:pt modelId="{0FF92E9D-FAB4-4618-A4FC-A08546EFA414}" type="parTrans" cxnId="{B29B3ED0-3AF4-4141-A63C-C5D987726A73}">
      <dgm:prSet/>
      <dgm:spPr/>
      <dgm:t>
        <a:bodyPr/>
        <a:lstStyle/>
        <a:p>
          <a:endParaRPr lang="ru-RU"/>
        </a:p>
      </dgm:t>
    </dgm:pt>
    <dgm:pt modelId="{FAE7F8C4-0D30-4125-A5A2-BE51D2CD2258}" type="sibTrans" cxnId="{B29B3ED0-3AF4-4141-A63C-C5D987726A73}">
      <dgm:prSet/>
      <dgm:spPr/>
      <dgm:t>
        <a:bodyPr/>
        <a:lstStyle/>
        <a:p>
          <a:endParaRPr lang="ru-RU"/>
        </a:p>
      </dgm:t>
    </dgm:pt>
    <dgm:pt modelId="{5F722709-2D36-4154-B2D0-3E3F97593928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Непонимание детьми целей и непринятие некоторых заданий и упражнений. </a:t>
          </a:r>
        </a:p>
      </dgm:t>
    </dgm:pt>
    <dgm:pt modelId="{EF14543E-9310-4AA9-B840-8B5E66789357}" type="parTrans" cxnId="{56A3D687-AE24-4802-9186-2F40791F017C}">
      <dgm:prSet/>
      <dgm:spPr/>
      <dgm:t>
        <a:bodyPr/>
        <a:lstStyle/>
        <a:p>
          <a:endParaRPr lang="ru-RU"/>
        </a:p>
      </dgm:t>
    </dgm:pt>
    <dgm:pt modelId="{1B5F4EE4-E498-4E65-B251-90BD932E519C}" type="sibTrans" cxnId="{56A3D687-AE24-4802-9186-2F40791F017C}">
      <dgm:prSet/>
      <dgm:spPr/>
      <dgm:t>
        <a:bodyPr/>
        <a:lstStyle/>
        <a:p>
          <a:endParaRPr lang="ru-RU"/>
        </a:p>
      </dgm:t>
    </dgm:pt>
    <dgm:pt modelId="{35501580-6565-4094-87A8-CED1193C5E80}" type="pres">
      <dgm:prSet presAssocID="{C41E7865-E055-4E87-855C-0A18A6179A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8ED024-56A7-4809-88DE-4866D599AC3F}" type="pres">
      <dgm:prSet presAssocID="{5F722709-2D36-4154-B2D0-3E3F975939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B1CA9-0581-4B10-BB62-689AB6ECCD1A}" type="pres">
      <dgm:prSet presAssocID="{1B5F4EE4-E498-4E65-B251-90BD932E519C}" presName="spacer" presStyleCnt="0"/>
      <dgm:spPr/>
    </dgm:pt>
    <dgm:pt modelId="{FEC6F976-8C01-471F-AA46-43A6089159D7}" type="pres">
      <dgm:prSet presAssocID="{9EE8D02B-D4A7-45B0-B3C7-2895963599D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2BF049-17AF-4F1A-AB49-9E835DF6DBF0}" type="presOf" srcId="{9EE8D02B-D4A7-45B0-B3C7-2895963599D6}" destId="{FEC6F976-8C01-471F-AA46-43A6089159D7}" srcOrd="0" destOrd="0" presId="urn:microsoft.com/office/officeart/2005/8/layout/vList2"/>
    <dgm:cxn modelId="{56A3D687-AE24-4802-9186-2F40791F017C}" srcId="{C41E7865-E055-4E87-855C-0A18A6179A69}" destId="{5F722709-2D36-4154-B2D0-3E3F97593928}" srcOrd="0" destOrd="0" parTransId="{EF14543E-9310-4AA9-B840-8B5E66789357}" sibTransId="{1B5F4EE4-E498-4E65-B251-90BD932E519C}"/>
    <dgm:cxn modelId="{55EDDE75-28E3-417F-B0A7-8C58BFFB9FD9}" type="presOf" srcId="{C41E7865-E055-4E87-855C-0A18A6179A69}" destId="{35501580-6565-4094-87A8-CED1193C5E80}" srcOrd="0" destOrd="0" presId="urn:microsoft.com/office/officeart/2005/8/layout/vList2"/>
    <dgm:cxn modelId="{9EA1FCA9-5717-4FF4-95C2-1412BD322DB7}" type="presOf" srcId="{5F722709-2D36-4154-B2D0-3E3F97593928}" destId="{418ED024-56A7-4809-88DE-4866D599AC3F}" srcOrd="0" destOrd="0" presId="urn:microsoft.com/office/officeart/2005/8/layout/vList2"/>
    <dgm:cxn modelId="{B29B3ED0-3AF4-4141-A63C-C5D987726A73}" srcId="{C41E7865-E055-4E87-855C-0A18A6179A69}" destId="{9EE8D02B-D4A7-45B0-B3C7-2895963599D6}" srcOrd="1" destOrd="0" parTransId="{0FF92E9D-FAB4-4618-A4FC-A08546EFA414}" sibTransId="{FAE7F8C4-0D30-4125-A5A2-BE51D2CD2258}"/>
    <dgm:cxn modelId="{9256394C-E8EB-4276-8074-6D3FDA50D0A8}" type="presParOf" srcId="{35501580-6565-4094-87A8-CED1193C5E80}" destId="{418ED024-56A7-4809-88DE-4866D599AC3F}" srcOrd="0" destOrd="0" presId="urn:microsoft.com/office/officeart/2005/8/layout/vList2"/>
    <dgm:cxn modelId="{AEB65D35-0E79-4184-AC0C-F009350C27F1}" type="presParOf" srcId="{35501580-6565-4094-87A8-CED1193C5E80}" destId="{24FB1CA9-0581-4B10-BB62-689AB6ECCD1A}" srcOrd="1" destOrd="0" presId="urn:microsoft.com/office/officeart/2005/8/layout/vList2"/>
    <dgm:cxn modelId="{65F8FDD0-E033-4910-B1D4-728369CD6A7A}" type="presParOf" srcId="{35501580-6565-4094-87A8-CED1193C5E80}" destId="{FEC6F976-8C01-471F-AA46-43A6089159D7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426F9B-A471-4F6C-9239-867DCC02378A}">
      <dsp:nvSpPr>
        <dsp:cNvPr id="0" name=""/>
        <dsp:cNvSpPr/>
      </dsp:nvSpPr>
      <dsp:spPr>
        <a:xfrm>
          <a:off x="163764" y="2426216"/>
          <a:ext cx="3331158" cy="7763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163764" y="2426216"/>
        <a:ext cx="3331158" cy="776305"/>
      </dsp:txXfrm>
    </dsp:sp>
    <dsp:sp modelId="{E9F266F1-52DC-445D-99EF-9712C38AAB25}">
      <dsp:nvSpPr>
        <dsp:cNvPr id="0" name=""/>
        <dsp:cNvSpPr/>
      </dsp:nvSpPr>
      <dsp:spPr>
        <a:xfrm rot="21365194">
          <a:off x="3493517" y="2746091"/>
          <a:ext cx="1205748" cy="54263"/>
        </a:xfrm>
        <a:custGeom>
          <a:avLst/>
          <a:gdLst/>
          <a:ahLst/>
          <a:cxnLst/>
          <a:rect l="0" t="0" r="0" b="0"/>
          <a:pathLst>
            <a:path>
              <a:moveTo>
                <a:pt x="0" y="27131"/>
              </a:moveTo>
              <a:lnTo>
                <a:pt x="1205748" y="271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365194">
        <a:off x="4066248" y="2743079"/>
        <a:ext cx="60287" cy="60287"/>
      </dsp:txXfrm>
    </dsp:sp>
    <dsp:sp modelId="{16E1E3E4-849C-4E3F-88C9-676ABA103ADC}">
      <dsp:nvSpPr>
        <dsp:cNvPr id="0" name=""/>
        <dsp:cNvSpPr/>
      </dsp:nvSpPr>
      <dsp:spPr>
        <a:xfrm>
          <a:off x="4697860" y="2186990"/>
          <a:ext cx="3734881" cy="1090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 2016 по 2021 гг. одна группа детей с ТНР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(от 3 до 7 лет)</a:t>
          </a:r>
          <a:endParaRPr lang="ru-RU" sz="2000" b="1" kern="1200" dirty="0"/>
        </a:p>
      </dsp:txBody>
      <dsp:txXfrm>
        <a:off x="4697860" y="2186990"/>
        <a:ext cx="3734881" cy="1090174"/>
      </dsp:txXfrm>
    </dsp:sp>
    <dsp:sp modelId="{74C9D249-1126-430F-808C-ED94B6E13010}">
      <dsp:nvSpPr>
        <dsp:cNvPr id="0" name=""/>
        <dsp:cNvSpPr/>
      </dsp:nvSpPr>
      <dsp:spPr>
        <a:xfrm rot="3047740">
          <a:off x="3149793" y="3514149"/>
          <a:ext cx="1876151" cy="54263"/>
        </a:xfrm>
        <a:custGeom>
          <a:avLst/>
          <a:gdLst/>
          <a:ahLst/>
          <a:cxnLst/>
          <a:rect l="0" t="0" r="0" b="0"/>
          <a:pathLst>
            <a:path>
              <a:moveTo>
                <a:pt x="0" y="27131"/>
              </a:moveTo>
              <a:lnTo>
                <a:pt x="1876151" y="271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047740">
        <a:off x="4040965" y="3494376"/>
        <a:ext cx="93807" cy="93807"/>
      </dsp:txXfrm>
    </dsp:sp>
    <dsp:sp modelId="{08C0EC65-EB33-4341-91A2-ECBEF0BE7C91}">
      <dsp:nvSpPr>
        <dsp:cNvPr id="0" name=""/>
        <dsp:cNvSpPr/>
      </dsp:nvSpPr>
      <dsp:spPr>
        <a:xfrm>
          <a:off x="4680815" y="3646575"/>
          <a:ext cx="3847300" cy="1243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2022 </a:t>
          </a:r>
          <a:r>
            <a:rPr lang="ru-RU" sz="2000" b="1" kern="1200" dirty="0" err="1" smtClean="0"/>
            <a:t>уч.г</a:t>
          </a:r>
          <a:r>
            <a:rPr lang="ru-RU" sz="2000" b="1" kern="1200" dirty="0" smtClean="0"/>
            <a:t>. открыта вторая группа детей с ТНР (до 3х лет</a:t>
          </a:r>
          <a:r>
            <a:rPr lang="ru-RU" sz="2000" kern="1200" dirty="0" smtClean="0"/>
            <a:t>)   </a:t>
          </a:r>
          <a:endParaRPr lang="ru-RU" sz="2000" kern="1200" dirty="0"/>
        </a:p>
      </dsp:txBody>
      <dsp:txXfrm>
        <a:off x="4680815" y="3646575"/>
        <a:ext cx="3847300" cy="1243234"/>
      </dsp:txXfrm>
    </dsp:sp>
    <dsp:sp modelId="{3803CFCA-E873-4779-9485-F777B8FD061F}">
      <dsp:nvSpPr>
        <dsp:cNvPr id="0" name=""/>
        <dsp:cNvSpPr/>
      </dsp:nvSpPr>
      <dsp:spPr>
        <a:xfrm>
          <a:off x="51619" y="2443998"/>
          <a:ext cx="3660837" cy="1714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МДОБУ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solidFill>
                <a:srgbClr val="002060"/>
              </a:solidFill>
            </a:rPr>
            <a:t>Усть-Ярульский</a:t>
          </a:r>
          <a:r>
            <a:rPr lang="ru-RU" sz="2600" b="1" kern="1200" dirty="0" smtClean="0">
              <a:solidFill>
                <a:srgbClr val="002060"/>
              </a:solidFill>
            </a:rPr>
            <a:t> </a:t>
          </a:r>
          <a:br>
            <a:rPr lang="ru-RU" sz="2600" b="1" kern="1200" dirty="0" smtClean="0">
              <a:solidFill>
                <a:srgbClr val="002060"/>
              </a:solidFill>
            </a:rPr>
          </a:br>
          <a:r>
            <a:rPr lang="ru-RU" sz="2600" b="1" kern="1200" dirty="0" smtClean="0">
              <a:solidFill>
                <a:srgbClr val="002060"/>
              </a:solidFill>
            </a:rPr>
            <a:t>детский сад  № 14 «Тополёк»</a:t>
          </a:r>
          <a:endParaRPr lang="ru-RU" sz="2600" b="1" kern="1200" dirty="0"/>
        </a:p>
      </dsp:txBody>
      <dsp:txXfrm>
        <a:off x="51619" y="2443998"/>
        <a:ext cx="3660837" cy="1714758"/>
      </dsp:txXfrm>
    </dsp:sp>
    <dsp:sp modelId="{FBD15D5F-CDAB-4D37-AFBF-D0A76B46458A}">
      <dsp:nvSpPr>
        <dsp:cNvPr id="0" name=""/>
        <dsp:cNvSpPr/>
      </dsp:nvSpPr>
      <dsp:spPr>
        <a:xfrm>
          <a:off x="158929" y="127548"/>
          <a:ext cx="9558852" cy="1767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В настоящее время специалистами коррекционной педагогики (Семенович А.В., </a:t>
          </a:r>
          <a:r>
            <a:rPr lang="ru-RU" sz="2000" b="1" kern="1200" dirty="0" err="1" smtClean="0"/>
            <a:t>Нищева</a:t>
          </a:r>
          <a:r>
            <a:rPr lang="ru-RU" sz="2000" b="1" kern="1200" dirty="0" smtClean="0"/>
            <a:t> Н.В</a:t>
          </a:r>
          <a:r>
            <a:rPr lang="ru-RU" sz="2000" b="1" kern="1200" dirty="0" smtClean="0"/>
            <a:t>. И др.) </a:t>
          </a:r>
          <a:r>
            <a:rPr lang="ru-RU" sz="2000" b="1" kern="1200" dirty="0" smtClean="0"/>
            <a:t>отмечается тот факт, что   увеличивается число детей с задержками и искажениями </a:t>
          </a:r>
          <a:r>
            <a:rPr lang="ru-RU" sz="2000" b="1" kern="1200" dirty="0" err="1" smtClean="0"/>
            <a:t>психоречевого</a:t>
          </a:r>
          <a:r>
            <a:rPr lang="ru-RU" sz="2000" b="1" kern="1200" dirty="0" smtClean="0"/>
            <a:t> развития, с </a:t>
          </a:r>
          <a:r>
            <a:rPr lang="ru-RU" sz="2000" b="1" kern="1200" dirty="0" err="1" smtClean="0"/>
            <a:t>несформированностью</a:t>
          </a:r>
          <a:r>
            <a:rPr lang="ru-RU" sz="2000" b="1" kern="1200" dirty="0" smtClean="0"/>
            <a:t> произвольной </a:t>
          </a:r>
          <a:r>
            <a:rPr lang="ru-RU" sz="2000" b="1" kern="1200" dirty="0" err="1" smtClean="0"/>
            <a:t>саморегуляции</a:t>
          </a:r>
          <a:r>
            <a:rPr lang="ru-RU" sz="2000" b="1" kern="1200" dirty="0" smtClean="0"/>
            <a:t>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58929" y="127548"/>
        <a:ext cx="9558852" cy="17676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ED024-56A7-4809-88DE-4866D599AC3F}">
      <dsp:nvSpPr>
        <dsp:cNvPr id="0" name=""/>
        <dsp:cNvSpPr/>
      </dsp:nvSpPr>
      <dsp:spPr>
        <a:xfrm>
          <a:off x="0" y="11071"/>
          <a:ext cx="10814463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Непонимание </a:t>
          </a:r>
          <a:r>
            <a:rPr lang="ru-RU" sz="2400" b="1" kern="1200" dirty="0" smtClean="0">
              <a:solidFill>
                <a:schemeClr val="tx1"/>
              </a:solidFill>
            </a:rPr>
            <a:t>детьми целей </a:t>
          </a:r>
          <a:r>
            <a:rPr lang="ru-RU" sz="2400" b="1" kern="1200" dirty="0" smtClean="0">
              <a:solidFill>
                <a:schemeClr val="tx1"/>
              </a:solidFill>
            </a:rPr>
            <a:t>и непринятие некоторых заданий и </a:t>
          </a:r>
          <a:r>
            <a:rPr lang="ru-RU" sz="2400" b="1" kern="1200" dirty="0" smtClean="0">
              <a:solidFill>
                <a:schemeClr val="tx1"/>
              </a:solidFill>
            </a:rPr>
            <a:t>упражнений. </a:t>
          </a:r>
          <a:endParaRPr lang="ru-RU" sz="2400" b="1" kern="1200" dirty="0" smtClean="0">
            <a:solidFill>
              <a:schemeClr val="tx1"/>
            </a:solidFill>
          </a:endParaRPr>
        </a:p>
      </dsp:txBody>
      <dsp:txXfrm>
        <a:off x="0" y="11071"/>
        <a:ext cx="10814463" cy="1048320"/>
      </dsp:txXfrm>
    </dsp:sp>
    <dsp:sp modelId="{FEC6F976-8C01-471F-AA46-43A6089159D7}">
      <dsp:nvSpPr>
        <dsp:cNvPr id="0" name=""/>
        <dsp:cNvSpPr/>
      </dsp:nvSpPr>
      <dsp:spPr>
        <a:xfrm>
          <a:off x="0" y="1220671"/>
          <a:ext cx="10814463" cy="1048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Возможные отрицательные реакции со стороны родителей.</a:t>
          </a:r>
        </a:p>
      </dsp:txBody>
      <dsp:txXfrm>
        <a:off x="0" y="1220671"/>
        <a:ext cx="10814463" cy="104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5424C5-80D6-41B5-968D-831A0330A86F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27335F-260C-4D73-AD28-85C1F850A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opolek.detskiysad.00@mail.ru" TargetMode="External"/><Relationship Id="rId2" Type="http://schemas.openxmlformats.org/officeDocument/2006/relationships/hyperlink" Target="http://dc14-topolyok2.ucoz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ttps/topolek14.tvoysadi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7F6FF5-B27C-4C58-9B62-A2CF1FD16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0577" y="666206"/>
            <a:ext cx="9207795" cy="55325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Использование </a:t>
            </a:r>
            <a:r>
              <a:rPr lang="ru-RU" sz="4400" dirty="0" err="1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нейрологоритмики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 </a:t>
            </a:r>
            <a:b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в работе с детьми с ТНР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2700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2700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/>
            </a:r>
            <a:br>
              <a:rPr lang="ru-RU" sz="4800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endParaRPr lang="ru-RU" sz="4800" dirty="0">
              <a:solidFill>
                <a:schemeClr val="bg2">
                  <a:lumMod val="50000"/>
                </a:schemeClr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Василевская Наталия Владимировна, учитель-логопед</a:t>
            </a:r>
            <a:b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МДОБУ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Усть-Ярульский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 детский сад № 14 «Тополёк»</a:t>
            </a:r>
            <a:b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Муниципальный Фестиваль педагогических</a:t>
            </a:r>
          </a:p>
          <a:p>
            <a:pPr algn="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 и управленческих  практик, </a:t>
            </a:r>
            <a:b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</a:b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Bahnschrift Light" panose="020B0502040204020203" pitchFamily="34" charset="0"/>
              </a:rPr>
              <a:t>январь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439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37850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Актуальность проблемы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46265" y="700645"/>
          <a:ext cx="10009502" cy="5688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761" y="0"/>
            <a:ext cx="11186556" cy="250569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err="1" smtClean="0">
                <a:solidFill>
                  <a:srgbClr val="0070C0"/>
                </a:solidFill>
              </a:rPr>
              <a:t>Нейрологоритмика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700" dirty="0" smtClean="0"/>
              <a:t>- </a:t>
            </a:r>
            <a:r>
              <a:rPr lang="ru-RU" sz="2200" b="1" dirty="0" smtClean="0"/>
              <a:t>это специальные </a:t>
            </a:r>
            <a:r>
              <a:rPr lang="ru-RU" sz="2200" b="1" dirty="0" err="1" smtClean="0"/>
              <a:t>нейрокоррекционные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упражнения, направленные на оптимизацию работы подкорковых структур и  на преодоление речевых и неречевых (моторных, поведенческих) нарушений у детей с различными нозологическими категориями (кроме детей с эпилепсией).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09599" y="3194463"/>
          <a:ext cx="10814463" cy="228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0649" y="2446317"/>
            <a:ext cx="10355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ru-RU" sz="2400" b="1" cap="small" dirty="0" smtClean="0">
                <a:solidFill>
                  <a:srgbClr val="0070C0"/>
                </a:solidFill>
                <a:ea typeface="+mj-ea"/>
                <a:cs typeface="+mj-cs"/>
              </a:rPr>
              <a:t>Риски практики</a:t>
            </a:r>
            <a:endParaRPr lang="ru-RU" sz="2400" b="1" cap="small" dirty="0">
              <a:solidFill>
                <a:srgbClr val="0070C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9048996" y="261257"/>
            <a:ext cx="2422567" cy="526076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Упражнение «Мышка»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08" b="11268"/>
          <a:stretch>
            <a:fillRect/>
          </a:stretch>
        </p:blipFill>
        <p:spPr bwMode="auto">
          <a:xfrm>
            <a:off x="201881" y="190007"/>
            <a:ext cx="3978234" cy="477387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r="1252" b="8871"/>
          <a:stretch>
            <a:fillRect/>
          </a:stretch>
        </p:blipFill>
        <p:spPr bwMode="auto">
          <a:xfrm>
            <a:off x="4633334" y="610260"/>
            <a:ext cx="4213783" cy="51848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5969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847117" y="273132"/>
            <a:ext cx="2271987" cy="4984668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Упражнение «Едет гномик»</a:t>
            </a:r>
            <a:endParaRPr lang="ru-RU" sz="20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500" y="738868"/>
            <a:ext cx="3930731" cy="547100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34" y="771896"/>
            <a:ext cx="3856969" cy="54151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2876" y="391885"/>
            <a:ext cx="3763418" cy="556952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3861" y="1211283"/>
            <a:ext cx="3479469" cy="501633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061" y="309372"/>
            <a:ext cx="3571044" cy="5533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837715" y="5272643"/>
            <a:ext cx="35445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Упражнение «Кто под зонтом»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346370" y="5628903"/>
            <a:ext cx="26949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Упражнение «Мишки»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1886" y="5118264"/>
            <a:ext cx="32624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Дыхательное упражнение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299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15637"/>
            <a:ext cx="9956800" cy="4631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Р</a:t>
            </a:r>
            <a:r>
              <a:rPr lang="ru-RU" sz="2800" dirty="0" smtClean="0">
                <a:solidFill>
                  <a:srgbClr val="002060"/>
                </a:solidFill>
              </a:rPr>
              <a:t>езультаты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65760" y="1270660"/>
            <a:ext cx="10583289" cy="46313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</a:t>
            </a:r>
            <a:r>
              <a:rPr lang="ru-RU" sz="2800" dirty="0" smtClean="0">
                <a:solidFill>
                  <a:schemeClr val="tx1"/>
                </a:solidFill>
              </a:rPr>
              <a:t>По результатам итоговой диагностики речевых и неречевых функций у детей с ТНР наблюдалась положительная динамика</a:t>
            </a:r>
            <a:r>
              <a:rPr lang="ru-RU" sz="2800" dirty="0" smtClean="0"/>
              <a:t>(май 2022 г.). </a:t>
            </a:r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dirty="0" smtClean="0"/>
              <a:t>Повышение уровня развития координации, ориентировки в пространстве, и переключаемости движений, улучшение мышечного тонуса у 7 из 8 детей. </a:t>
            </a:r>
          </a:p>
          <a:p>
            <a:pPr lvl="0"/>
            <a:r>
              <a:rPr lang="ru-RU" dirty="0" smtClean="0"/>
              <a:t>Повышение уровня развития слухового внимания и слуховой памяти, выработки правильного ритма дыхания, речевого выдоха у 7 из 8 детей. </a:t>
            </a:r>
          </a:p>
          <a:p>
            <a:pPr lvl="0"/>
            <a:r>
              <a:rPr lang="ru-RU" dirty="0" smtClean="0"/>
              <a:t>По наблюдениям воспитателей у двух детей с </a:t>
            </a:r>
            <a:r>
              <a:rPr lang="ru-RU" dirty="0" err="1" smtClean="0"/>
              <a:t>гиперактивностью</a:t>
            </a:r>
            <a:r>
              <a:rPr lang="ru-RU" dirty="0" smtClean="0"/>
              <a:t> улучшилось  произвольное внимание, повысилась мотивация к совместной деятельности.</a:t>
            </a:r>
          </a:p>
          <a:p>
            <a:pPr lvl="0"/>
            <a:r>
              <a:rPr lang="ru-RU" dirty="0" smtClean="0"/>
              <a:t> Положительно повлияла </a:t>
            </a:r>
            <a:r>
              <a:rPr lang="ru-RU" dirty="0" err="1" smtClean="0"/>
              <a:t>нейрологоритмика</a:t>
            </a:r>
            <a:r>
              <a:rPr lang="ru-RU" dirty="0" smtClean="0"/>
              <a:t> и на автоматизацию поставленных звуков, так как ребёнку надо было </a:t>
            </a:r>
            <a:r>
              <a:rPr lang="ru-RU" dirty="0" err="1" smtClean="0"/>
              <a:t>пропевать</a:t>
            </a:r>
            <a:r>
              <a:rPr lang="ru-RU" dirty="0" smtClean="0"/>
              <a:t> песенки, где встречались отрабатываемые звуки: трое детей с ТНР из подготовительной группы вышли в школу с «чистой» речью.</a:t>
            </a:r>
          </a:p>
          <a:p>
            <a:pPr>
              <a:buFont typeface="Wingdings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70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с. </a:t>
            </a:r>
            <a:r>
              <a:rPr lang="ru-RU" sz="2400" dirty="0" err="1" smtClean="0">
                <a:solidFill>
                  <a:srgbClr val="002060"/>
                </a:solidFill>
              </a:rPr>
              <a:t>Усть-Яруль</a:t>
            </a:r>
            <a:r>
              <a:rPr lang="ru-RU" sz="2400" dirty="0" smtClean="0">
                <a:solidFill>
                  <a:srgbClr val="002060"/>
                </a:solidFill>
              </a:rPr>
              <a:t> ул. Пионерская, 1а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МДОБУ </a:t>
            </a:r>
            <a:r>
              <a:rPr lang="ru-RU" sz="2400" dirty="0" err="1" smtClean="0">
                <a:solidFill>
                  <a:srgbClr val="002060"/>
                </a:solidFill>
              </a:rPr>
              <a:t>Усть-Ярульский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детский сад  № 14 «Тополёк»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"/>
              </a:rPr>
              <a:t>Адрес электронной почты:</a:t>
            </a:r>
          </a:p>
          <a:p>
            <a:pPr algn="ctr">
              <a:buFontTx/>
              <a:buNone/>
            </a:pPr>
            <a:r>
              <a:rPr lang="en-US" b="1" dirty="0" smtClean="0">
                <a:solidFill>
                  <a:srgbClr val="FF0000"/>
                </a:solidFill>
                <a:hlinkClick r:id="rId3"/>
              </a:rPr>
              <a:t>topolek.detskiysad.00@mail.ru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 smtClean="0">
              <a:solidFill>
                <a:srgbClr val="FF0000"/>
              </a:solidFill>
              <a:hlinkClick r:id="rId2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hlinkClick r:id="rId2"/>
              </a:rPr>
              <a:t>Адрес нашего сайта:</a:t>
            </a:r>
          </a:p>
          <a:p>
            <a:pPr algn="ctr">
              <a:buFontTx/>
              <a:buNone/>
            </a:pPr>
            <a:r>
              <a:rPr lang="ru-RU" u="sng" dirty="0" smtClean="0">
                <a:hlinkClick r:id="rId4"/>
              </a:rPr>
              <a:t>https://topolek14.tvoysadik.ru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endParaRPr lang="ru-RU" b="1" dirty="0" smtClean="0">
              <a:solidFill>
                <a:srgbClr val="FFC000"/>
              </a:solidFill>
            </a:endParaRPr>
          </a:p>
          <a:p>
            <a:pPr algn="ctr">
              <a:buFontTx/>
              <a:buNone/>
            </a:pPr>
            <a:r>
              <a:rPr lang="ru-RU" b="1" dirty="0" smtClean="0">
                <a:solidFill>
                  <a:srgbClr val="FFC000"/>
                </a:solidFill>
              </a:rPr>
              <a:t>телефон: 8 (391)74-35-2-54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1079</TotalTime>
  <Words>266</Words>
  <Application>Microsoft Office PowerPoint</Application>
  <PresentationFormat>Произвольный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 Использование нейрологоритмики  в работе с детьми с ТНР      </vt:lpstr>
      <vt:lpstr>Актуальность проблемы</vt:lpstr>
      <vt:lpstr>       Нейрологоритмика - это специальные нейрокоррекционные  упражнения, направленные на оптимизацию работы подкорковых структур и  на преодоление речевых и неречевых (моторных, поведенческих) нарушений у детей с различными нозологическими категориями (кроме детей с эпилепсией).  </vt:lpstr>
      <vt:lpstr>Слайд 4</vt:lpstr>
      <vt:lpstr>Слайд 5</vt:lpstr>
      <vt:lpstr>Слайд 6</vt:lpstr>
      <vt:lpstr>Результаты</vt:lpstr>
      <vt:lpstr>с. Усть-Яруль ул. Пионерская, 1а МДОБУ Усть-Ярульский  детский сад  № 14 «Тополёк»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Сергеевич Шарабыров</dc:creator>
  <cp:lastModifiedBy>Комп дс</cp:lastModifiedBy>
  <cp:revision>120</cp:revision>
  <dcterms:created xsi:type="dcterms:W3CDTF">2022-12-06T11:35:05Z</dcterms:created>
  <dcterms:modified xsi:type="dcterms:W3CDTF">2023-01-23T02:41:44Z</dcterms:modified>
</cp:coreProperties>
</file>